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3"/>
  </p:notesMasterIdLst>
  <p:sldIdLst>
    <p:sldId id="256" r:id="rId3"/>
    <p:sldId id="257" r:id="rId4"/>
    <p:sldId id="258" r:id="rId5"/>
    <p:sldId id="301" r:id="rId6"/>
    <p:sldId id="290" r:id="rId7"/>
    <p:sldId id="274" r:id="rId8"/>
    <p:sldId id="291" r:id="rId9"/>
    <p:sldId id="260" r:id="rId10"/>
    <p:sldId id="285" r:id="rId11"/>
    <p:sldId id="269" r:id="rId12"/>
    <p:sldId id="262" r:id="rId14"/>
    <p:sldId id="264" r:id="rId15"/>
    <p:sldId id="302" r:id="rId16"/>
    <p:sldId id="266" r:id="rId17"/>
    <p:sldId id="26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EA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A5579-5FAE-4D79-BADB-24F448772159}" type="datetimeFigureOut">
              <a:rPr lang="en-IN" smtClean="0"/>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BD690-5D1C-4A22-A83F-72B087D8A35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oundRect">
            <a:avLst>
              <a:gd name="adj" fmla="val 10194"/>
            </a:avLst>
          </a:prstGeom>
        </p:spPr>
        <p:style>
          <a:lnRef idx="1">
            <a:schemeClr val="accent4"/>
          </a:lnRef>
          <a:fillRef idx="2">
            <a:schemeClr val="accent4"/>
          </a:fillRef>
          <a:effectRef idx="1">
            <a:schemeClr val="accent4"/>
          </a:effectRef>
          <a:fontRef idx="none"/>
        </p:style>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chor="ctr">
            <a:normAutofit/>
          </a:bodyPr>
          <a:lstStyle>
            <a:lvl1pPr marL="0" indent="0" algn="ctr">
              <a:buNone/>
              <a:defRPr sz="2800" b="1">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E245C03C-4E4B-456A-82F7-0C8C80F802A4}" type="datetime1">
              <a:rPr lang="en-IN" smtClean="0"/>
            </a:fld>
            <a:endParaRPr lang="en-I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DFB7573-0EEC-4F18-B4D8-B9624EC7F9C7}"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A53856-92C1-48E2-A678-16485DB25C68}"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F939461-CAE6-476C-8ED6-DBF4B56C1ADD}"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EA8749E-3FF3-41B2-B4DE-BB379C572509}"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cxnSp>
        <p:nvCxnSpPr>
          <p:cNvPr id="8" name="Straight Connector 7"/>
          <p:cNvCxnSpPr/>
          <p:nvPr userDrawn="1"/>
        </p:nvCxnSpPr>
        <p:spPr>
          <a:xfrm>
            <a:off x="0" y="6272613"/>
            <a:ext cx="9144000" cy="0"/>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102FD6B-8032-4829-B4E8-B5A13942ACB1}" type="datetime1">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830B156-E9C2-4089-BE8B-039826BBCF49}"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2BAA8F2-CEBB-42F2-ABB5-DBEDC54A2724}" type="datetime1">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A4DCA7-BC2C-498A-8892-C3DA341BAC80}" type="datetime1">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EF9A9-599A-4B35-AA32-0CE3A73C181A}" type="datetime1">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288FD7-AC07-442D-84DA-2C9F324FA9B7}"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D60739-263C-4AC0-908C-23A0496DBB8C}" type="datetime1">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007" y="222192"/>
            <a:ext cx="8785077" cy="632387"/>
          </a:xfrm>
          <a:prstGeom prst="roundRect">
            <a:avLst/>
          </a:prstGeom>
        </p:spPr>
        <p:style>
          <a:lnRef idx="1">
            <a:schemeClr val="accent4"/>
          </a:lnRef>
          <a:fillRef idx="2">
            <a:schemeClr val="accent4"/>
          </a:fillRef>
          <a:effectRef idx="1">
            <a:schemeClr val="accent4"/>
          </a:effectRef>
          <a:fontRef idx="none"/>
        </p:style>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88006" y="1008404"/>
            <a:ext cx="8785077" cy="519584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188006" y="6363177"/>
            <a:ext cx="1187867" cy="365125"/>
          </a:xfrm>
          <a:prstGeom prst="rect">
            <a:avLst/>
          </a:prstGeom>
        </p:spPr>
        <p:txBody>
          <a:bodyPr vert="horz" lIns="91440" tIns="45720" rIns="91440" bIns="45720" rtlCol="0" anchor="ctr"/>
          <a:lstStyle>
            <a:lvl1pPr algn="l">
              <a:defRPr sz="1400" b="1">
                <a:solidFill>
                  <a:schemeClr val="tx1"/>
                </a:solidFill>
                <a:latin typeface="Leelawadee" panose="020B0502040204020203" pitchFamily="34" charset="-34"/>
                <a:cs typeface="Leelawadee" panose="020B0502040204020203" pitchFamily="34" charset="-34"/>
              </a:defRPr>
            </a:lvl1pPr>
          </a:lstStyle>
          <a:p>
            <a:fld id="{6AF89DF0-7DAD-40C2-A6C2-6C23C0306B67}" type="datetime1">
              <a:rPr lang="en-IN" smtClean="0"/>
            </a:fld>
            <a:endParaRPr lang="en-IN" dirty="0"/>
          </a:p>
        </p:txBody>
      </p:sp>
      <p:sp>
        <p:nvSpPr>
          <p:cNvPr id="5" name="Footer Placeholder 4"/>
          <p:cNvSpPr>
            <a:spLocks noGrp="1"/>
          </p:cNvSpPr>
          <p:nvPr>
            <p:ph type="ftr" sz="quarter" idx="3"/>
          </p:nvPr>
        </p:nvSpPr>
        <p:spPr>
          <a:xfrm>
            <a:off x="1418603" y="6364897"/>
            <a:ext cx="6905001" cy="365125"/>
          </a:xfrm>
          <a:prstGeom prst="rect">
            <a:avLst/>
          </a:prstGeom>
        </p:spPr>
        <p:txBody>
          <a:bodyPr vert="horz" lIns="91440" tIns="45720" rIns="91440" bIns="45720" rtlCol="0" anchor="ctr"/>
          <a:lstStyle>
            <a:lvl1pPr algn="ctr">
              <a:defRPr sz="1400" b="1">
                <a:solidFill>
                  <a:schemeClr val="tx1"/>
                </a:solidFill>
                <a:latin typeface="Leelawadee" panose="020B0502040204020203" pitchFamily="34" charset="-34"/>
                <a:cs typeface="Leelawadee" panose="020B0502040204020203" pitchFamily="34" charset="-34"/>
              </a:defRPr>
            </a:lvl1pPr>
          </a:lstStyle>
          <a:p>
            <a:endParaRPr lang="en-IN" dirty="0"/>
          </a:p>
        </p:txBody>
      </p:sp>
      <p:sp>
        <p:nvSpPr>
          <p:cNvPr id="6" name="Slide Number Placeholder 5"/>
          <p:cNvSpPr>
            <a:spLocks noGrp="1"/>
          </p:cNvSpPr>
          <p:nvPr>
            <p:ph type="sldNum" sz="quarter" idx="4"/>
          </p:nvPr>
        </p:nvSpPr>
        <p:spPr>
          <a:xfrm>
            <a:off x="8417606" y="6364896"/>
            <a:ext cx="538387" cy="365125"/>
          </a:xfrm>
          <a:prstGeom prst="rect">
            <a:avLst/>
          </a:prstGeom>
        </p:spPr>
        <p:txBody>
          <a:bodyPr vert="horz" lIns="91440" tIns="45720" rIns="91440" bIns="45720" rtlCol="0" anchor="ctr"/>
          <a:lstStyle>
            <a:lvl1pPr algn="r">
              <a:defRPr sz="1400" b="1">
                <a:solidFill>
                  <a:schemeClr val="tx1"/>
                </a:solidFill>
                <a:latin typeface="Leelawadee" panose="020B0502040204020203" pitchFamily="34" charset="-34"/>
                <a:cs typeface="Leelawadee" panose="020B0502040204020203" pitchFamily="34" charset="-34"/>
              </a:defRPr>
            </a:lvl1pPr>
          </a:lstStyle>
          <a:p>
            <a:fld id="{ADFB7573-0EEC-4F18-B4D8-B9624EC7F9C7}"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000" b="1" kern="1200">
          <a:solidFill>
            <a:schemeClr val="tx1"/>
          </a:solidFill>
          <a:latin typeface="Leelawadee" panose="020B0502040204020203" pitchFamily="34" charset="-34"/>
          <a:ea typeface="+mj-ea"/>
          <a:cs typeface="Leelawadee" panose="020B0502040204020203" pitchFamily="34"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ook Antiqua" panose="020406020503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00000"/>
          </a:solidFill>
          <a:latin typeface="Book Antiqua" panose="020406020503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ook Antiqua" panose="020406020503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Book Antiqua" panose="020406020503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ook Antiqua" panose="020406020503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430" y="100965"/>
            <a:ext cx="8641080" cy="2197735"/>
          </a:xfrm>
        </p:spPr>
        <p:style>
          <a:lnRef idx="1">
            <a:schemeClr val="accent4"/>
          </a:lnRef>
          <a:fillRef idx="2">
            <a:schemeClr val="accent4"/>
          </a:fillRef>
          <a:effectRef idx="1">
            <a:schemeClr val="accent4"/>
          </a:effectRef>
          <a:fontRef idx="minor">
            <a:schemeClr val="dk1"/>
          </a:fontRef>
        </p:style>
        <p:txBody>
          <a:bodyPr>
            <a:normAutofit/>
          </a:bodyPr>
          <a:lstStyle/>
          <a:p>
            <a:pPr algn="ctr"/>
            <a:r>
              <a:rPr lang="en-US" sz="3200" dirty="0">
                <a:solidFill>
                  <a:srgbClr val="FF0000"/>
                </a:solidFill>
                <a:cs typeface="Leelawadee" panose="020B0502040204020203"/>
              </a:rPr>
              <a:t>Applied Internet of Things(CSE 2198)</a:t>
            </a:r>
            <a:br>
              <a:rPr lang="en-US" sz="3200" dirty="0">
                <a:solidFill>
                  <a:srgbClr val="FF0000"/>
                </a:solidFill>
                <a:cs typeface="Leelawadee" panose="020B0502040204020203"/>
              </a:rPr>
            </a:br>
            <a:r>
              <a:rPr lang="en-US" sz="2700" b="0" dirty="0">
                <a:cs typeface="Leelawadee" panose="020B0502040204020203"/>
              </a:rPr>
              <a:t>Project Presentation on</a:t>
            </a:r>
            <a:br>
              <a:rPr lang="en-US" dirty="0">
                <a:cs typeface="Leelawadee" panose="020B0502040204020203"/>
              </a:rPr>
            </a:br>
            <a:r>
              <a:rPr lang="en-US" sz="2665" dirty="0">
                <a:cs typeface="Leelawadee" panose="020B0502040204020203"/>
              </a:rPr>
              <a:t>Real-Time Drowsiness and Yawn Detection with </a:t>
            </a:r>
            <a:r>
              <a:rPr lang="en-IN" altLang="en-US" sz="2665" dirty="0">
                <a:cs typeface="Leelawadee" panose="020B0502040204020203"/>
              </a:rPr>
              <a:t>Buzzer</a:t>
            </a:r>
            <a:r>
              <a:rPr lang="en-US" sz="2665" dirty="0">
                <a:cs typeface="Leelawadee" panose="020B0502040204020203"/>
              </a:rPr>
              <a:t> Alerts Enabled by </a:t>
            </a:r>
            <a:br>
              <a:rPr lang="en-US" sz="2665" dirty="0">
                <a:cs typeface="Leelawadee" panose="020B0502040204020203"/>
              </a:rPr>
            </a:br>
            <a:r>
              <a:rPr lang="en-US" sz="2665" dirty="0">
                <a:cs typeface="Leelawadee" panose="020B0502040204020203"/>
              </a:rPr>
              <a:t>Dlib on Raspberry Pi.</a:t>
            </a:r>
            <a:endParaRPr lang="en-US" sz="2665" dirty="0">
              <a:cs typeface="Leelawadee" panose="020B0502040204020203"/>
            </a:endParaRPr>
          </a:p>
        </p:txBody>
      </p:sp>
      <p:sp>
        <p:nvSpPr>
          <p:cNvPr id="3" name="Subtitle 2"/>
          <p:cNvSpPr>
            <a:spLocks noGrp="1"/>
          </p:cNvSpPr>
          <p:nvPr>
            <p:ph type="subTitle" idx="1"/>
          </p:nvPr>
        </p:nvSpPr>
        <p:spPr>
          <a:xfrm>
            <a:off x="168910" y="2799080"/>
            <a:ext cx="3165475" cy="1005205"/>
          </a:xfrm>
        </p:spPr>
        <p:txBody>
          <a:bodyPr>
            <a:normAutofit/>
          </a:bodyPr>
          <a:lstStyle/>
          <a:p>
            <a:r>
              <a:rPr lang="en-US" sz="1800" b="1" dirty="0">
                <a:solidFill>
                  <a:srgbClr val="FF0000"/>
                </a:solidFill>
              </a:rPr>
              <a:t>Supervisor</a:t>
            </a:r>
            <a:endParaRPr lang="en-US" sz="1800" b="1" dirty="0">
              <a:solidFill>
                <a:srgbClr val="FF0000"/>
              </a:solidFill>
            </a:endParaRPr>
          </a:p>
          <a:p>
            <a:r>
              <a:rPr lang="en-US" sz="1800" dirty="0">
                <a:solidFill>
                  <a:schemeClr val="tx1"/>
                </a:solidFill>
              </a:rPr>
              <a:t>Dr. </a:t>
            </a:r>
            <a:r>
              <a:rPr lang="en-IN" altLang="en-US" sz="1800" dirty="0">
                <a:solidFill>
                  <a:schemeClr val="tx1"/>
                </a:solidFill>
              </a:rPr>
              <a:t>Biswaranjan Swain</a:t>
            </a:r>
            <a:endParaRPr lang="en-US" sz="1800" dirty="0">
              <a:solidFill>
                <a:schemeClr val="tx1"/>
              </a:solidFill>
            </a:endParaRPr>
          </a:p>
          <a:p>
            <a:endParaRPr lang="en-US" sz="1800" dirty="0">
              <a:solidFill>
                <a:schemeClr val="tx1"/>
              </a:solidFill>
            </a:endParaRPr>
          </a:p>
        </p:txBody>
      </p:sp>
      <p:sp>
        <p:nvSpPr>
          <p:cNvPr id="4" name="Subtitle 2"/>
          <p:cNvSpPr txBox="1"/>
          <p:nvPr/>
        </p:nvSpPr>
        <p:spPr>
          <a:xfrm>
            <a:off x="5516245" y="2527935"/>
            <a:ext cx="3454400" cy="1824355"/>
          </a:xfrm>
          <a:prstGeom prst="rect">
            <a:avLst/>
          </a:prstGeom>
        </p:spPr>
        <p:txBody>
          <a:bodyPr vert="horz" lIns="91440" tIns="45720" rIns="91440" bIns="45720" rtlCol="0">
            <a:normAutofit fontScale="5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dirty="0">
                <a:solidFill>
                  <a:srgbClr val="FF0000"/>
                </a:solidFill>
              </a:rPr>
              <a:t>Presented by</a:t>
            </a:r>
            <a:endParaRPr lang="en-US" b="1" dirty="0">
              <a:solidFill>
                <a:srgbClr val="FF0000"/>
              </a:solidFill>
            </a:endParaRPr>
          </a:p>
          <a:p>
            <a:pPr algn="ctr"/>
            <a:r>
              <a:rPr lang="en-IN" altLang="en-US" b="1" dirty="0">
                <a:solidFill>
                  <a:srgbClr val="002060"/>
                </a:solidFill>
              </a:rPr>
              <a:t>Section:-2241037</a:t>
            </a:r>
            <a:endParaRPr lang="en-IN" altLang="en-US" b="1" dirty="0">
              <a:solidFill>
                <a:srgbClr val="002060"/>
              </a:solidFill>
            </a:endParaRPr>
          </a:p>
          <a:p>
            <a:pPr algn="ctr"/>
            <a:r>
              <a:rPr lang="en-US" dirty="0">
                <a:solidFill>
                  <a:schemeClr val="tx1"/>
                </a:solidFill>
              </a:rPr>
              <a:t>M</a:t>
            </a:r>
            <a:r>
              <a:rPr lang="en-IN" altLang="en-US" dirty="0">
                <a:solidFill>
                  <a:schemeClr val="tx1"/>
                </a:solidFill>
              </a:rPr>
              <a:t>r.Kalia Sahu-2241019195</a:t>
            </a:r>
            <a:endParaRPr lang="en-US" dirty="0">
              <a:solidFill>
                <a:schemeClr val="tx1"/>
              </a:solidFill>
            </a:endParaRPr>
          </a:p>
          <a:p>
            <a:pPr algn="ctr"/>
            <a:r>
              <a:rPr lang="en-US" dirty="0">
                <a:solidFill>
                  <a:schemeClr val="tx1"/>
                </a:solidFill>
              </a:rPr>
              <a:t>Mr. </a:t>
            </a:r>
            <a:r>
              <a:rPr lang="en-IN" altLang="en-US" dirty="0">
                <a:solidFill>
                  <a:schemeClr val="tx1"/>
                </a:solidFill>
              </a:rPr>
              <a:t>Ashmit Srivastava-2241019555</a:t>
            </a:r>
            <a:endParaRPr lang="en-US" dirty="0">
              <a:solidFill>
                <a:schemeClr val="tx1"/>
              </a:solidFill>
            </a:endParaRPr>
          </a:p>
          <a:p>
            <a:pPr algn="ctr"/>
            <a:r>
              <a:rPr lang="en-US" dirty="0">
                <a:solidFill>
                  <a:schemeClr val="tx1"/>
                </a:solidFill>
              </a:rPr>
              <a:t>Mr. </a:t>
            </a:r>
            <a:r>
              <a:rPr lang="en-IN" altLang="en-US" dirty="0">
                <a:solidFill>
                  <a:schemeClr val="tx1"/>
                </a:solidFill>
              </a:rPr>
              <a:t>Abhay Kumar Singh-2241019452</a:t>
            </a:r>
            <a:endParaRPr lang="en-IN" altLang="en-US" dirty="0">
              <a:solidFill>
                <a:schemeClr val="tx1"/>
              </a:solidFill>
            </a:endParaRPr>
          </a:p>
          <a:p>
            <a:pPr algn="ctr"/>
            <a:r>
              <a:rPr lang="en-US" dirty="0">
                <a:solidFill>
                  <a:schemeClr val="tx1"/>
                </a:solidFill>
              </a:rPr>
              <a:t>Mr. </a:t>
            </a:r>
            <a:r>
              <a:rPr lang="en-IN" altLang="en-US" dirty="0">
                <a:solidFill>
                  <a:schemeClr val="tx1"/>
                </a:solidFill>
              </a:rPr>
              <a:t>Ch.Vedankar Sastry-2241019325</a:t>
            </a:r>
            <a:endParaRPr lang="en-US" dirty="0">
              <a:solidFill>
                <a:schemeClr val="tx1"/>
              </a:solidFill>
            </a:endParaRPr>
          </a:p>
          <a:p>
            <a:pPr algn="just"/>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Picture"/>
          <p:cNvPicPr/>
          <p:nvPr/>
        </p:nvPicPr>
        <p:blipFill>
          <a:blip r:embed="rId1" cstate="print">
            <a:extLst>
              <a:ext uri="{28A0092B-C50C-407E-A947-70E740481C1C}">
                <a14:useLocalDpi xmlns:a14="http://schemas.microsoft.com/office/drawing/2010/main" val="0"/>
              </a:ext>
            </a:extLst>
          </a:blip>
          <a:stretch>
            <a:fillRect/>
          </a:stretch>
        </p:blipFill>
        <p:spPr bwMode="auto">
          <a:xfrm>
            <a:off x="3648002" y="2505348"/>
            <a:ext cx="1847850" cy="1847215"/>
          </a:xfrm>
          <a:prstGeom prst="rect">
            <a:avLst/>
          </a:prstGeom>
          <a:noFill/>
          <a:ln w="9525">
            <a:noFill/>
            <a:miter lim="800000"/>
            <a:headEnd/>
            <a:tailEnd/>
          </a:ln>
        </p:spPr>
      </p:pic>
      <p:sp>
        <p:nvSpPr>
          <p:cNvPr id="6" name="Subtitle 2"/>
          <p:cNvSpPr txBox="1"/>
          <p:nvPr/>
        </p:nvSpPr>
        <p:spPr>
          <a:xfrm>
            <a:off x="265176" y="5175503"/>
            <a:ext cx="8409432" cy="11475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5">
                    <a:lumMod val="75000"/>
                  </a:schemeClr>
                </a:solidFill>
                <a:latin typeface="Book Antiqua" panose="0204060205030503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Book Antiqua" panose="0204060205030503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5">
                    <a:lumMod val="75000"/>
                  </a:schemeClr>
                </a:solidFill>
                <a:latin typeface="Book Antiqua" panose="0204060205030503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Book Antiqua" panose="0204060205030503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5">
                    <a:lumMod val="75000"/>
                  </a:schemeClr>
                </a:solidFill>
                <a:latin typeface="Book Antiqua" panose="0204060205030503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Title 1"/>
          <p:cNvSpPr txBox="1"/>
          <p:nvPr/>
        </p:nvSpPr>
        <p:spPr>
          <a:xfrm>
            <a:off x="265176" y="4782311"/>
            <a:ext cx="8641080" cy="1830863"/>
          </a:xfrm>
          <a:prstGeom prst="round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lvl1pPr algn="ctr" defTabSz="914400">
              <a:lnSpc>
                <a:spcPct val="90000"/>
              </a:lnSpc>
              <a:spcBef>
                <a:spcPct val="0"/>
              </a:spcBef>
              <a:buNone/>
              <a:defRPr sz="3200" b="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dirty="0">
                <a:cs typeface="Leelawadee" panose="020B0502040204020203"/>
              </a:rPr>
              <a:t>Department of Computer Science and Engineering (IOT)</a:t>
            </a:r>
            <a:endParaRPr lang="en-US" sz="2000" dirty="0">
              <a:cs typeface="Leelawadee" panose="020B0502040204020203"/>
            </a:endParaRPr>
          </a:p>
          <a:p>
            <a:r>
              <a:rPr lang="en-US" sz="2400" b="1" dirty="0">
                <a:cs typeface="Leelawadee" panose="020B0502040204020203"/>
              </a:rPr>
              <a:t>Institute of Technical Education &amp; Research (</a:t>
            </a:r>
            <a:r>
              <a:rPr lang="en-IN" altLang="en-US" sz="2400" b="1" dirty="0">
                <a:cs typeface="Leelawadee" panose="020B0502040204020203"/>
              </a:rPr>
              <a:t>ITER</a:t>
            </a:r>
            <a:r>
              <a:rPr lang="en-US" sz="2400" b="1" dirty="0">
                <a:cs typeface="Leelawadee" panose="020B0502040204020203"/>
              </a:rPr>
              <a:t>)</a:t>
            </a:r>
            <a:endParaRPr lang="en-US" sz="2400" b="1" dirty="0">
              <a:cs typeface="Leelawadee" panose="020B0502040204020203"/>
            </a:endParaRPr>
          </a:p>
          <a:p>
            <a:endParaRPr lang="en-US" sz="2400" dirty="0">
              <a:cs typeface="Leelawadee" panose="020B0502040204020203"/>
            </a:endParaRPr>
          </a:p>
          <a:p>
            <a:r>
              <a:rPr lang="en-US" sz="2400" b="1" dirty="0" err="1">
                <a:cs typeface="Leelawadee" panose="020B0502040204020203"/>
              </a:rPr>
              <a:t>Siksha</a:t>
            </a:r>
            <a:r>
              <a:rPr lang="en-US" sz="2400" b="1" dirty="0">
                <a:cs typeface="Leelawadee" panose="020B0502040204020203"/>
              </a:rPr>
              <a:t> ‘O’ </a:t>
            </a:r>
            <a:r>
              <a:rPr lang="en-US" sz="2400" b="1" dirty="0" err="1">
                <a:cs typeface="Leelawadee" panose="020B0502040204020203"/>
              </a:rPr>
              <a:t>Anusandhan</a:t>
            </a:r>
            <a:r>
              <a:rPr lang="en-US" sz="2400" b="1" dirty="0">
                <a:cs typeface="Leelawadee" panose="020B0502040204020203"/>
              </a:rPr>
              <a:t> Deemed to be University, Bhubaneswar</a:t>
            </a:r>
            <a:endParaRPr lang="en-US" sz="2400" b="1" dirty="0">
              <a:cs typeface="Leelawadee" panose="020B0502040204020203"/>
            </a:endParaRPr>
          </a:p>
          <a:p>
            <a:r>
              <a:rPr lang="en-US" sz="1800" dirty="0">
                <a:cs typeface="Leelawadee" panose="020B0502040204020203"/>
              </a:rPr>
              <a:t>May, 2024</a:t>
            </a:r>
            <a:endParaRPr lang="en-IN" sz="1800" dirty="0">
              <a:cs typeface="Leelawadee" panose="020B0502040204020203"/>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Analysis and Evaluation</a:t>
            </a:r>
            <a:endParaRPr lang="en-IN" dirty="0"/>
          </a:p>
        </p:txBody>
      </p:sp>
      <p:sp>
        <p:nvSpPr>
          <p:cNvPr id="3" name="Content Placeholder 2"/>
          <p:cNvSpPr>
            <a:spLocks noGrp="1"/>
          </p:cNvSpPr>
          <p:nvPr>
            <p:ph idx="1"/>
          </p:nvPr>
        </p:nvSpPr>
        <p:spPr>
          <a:xfrm>
            <a:off x="187960" y="1008380"/>
            <a:ext cx="4048125" cy="2145665"/>
          </a:xfrm>
        </p:spPr>
        <p:txBody>
          <a:bodyPr>
            <a:normAutofit lnSpcReduction="10000"/>
          </a:bodyPr>
          <a:lstStyle/>
          <a:p>
            <a:pPr marL="0" indent="0" algn="just">
              <a:buNone/>
            </a:pPr>
            <a:r>
              <a:rPr lang="en-IN" sz="1800">
                <a:solidFill>
                  <a:srgbClr val="C00000"/>
                </a:solidFill>
              </a:rPr>
              <a:t>Results,</a:t>
            </a:r>
            <a:r>
              <a:rPr lang="en-IN" sz="1800">
                <a:solidFill>
                  <a:srgbClr val="C00000"/>
                </a:solidFill>
                <a:sym typeface="+mn-ea"/>
              </a:rPr>
              <a:t>Analysis &amp; </a:t>
            </a:r>
            <a:r>
              <a:rPr lang="en-IN" sz="1800">
                <a:solidFill>
                  <a:srgbClr val="C00000"/>
                </a:solidFill>
                <a:sym typeface="+mn-ea"/>
              </a:rPr>
              <a:t>Evaluation:-</a:t>
            </a:r>
            <a:endParaRPr lang="en-IN" sz="1800">
              <a:solidFill>
                <a:srgbClr val="C00000"/>
              </a:solidFill>
            </a:endParaRPr>
          </a:p>
          <a:p>
            <a:pPr algn="just"/>
            <a:r>
              <a:rPr lang="en-IN" sz="1600"/>
              <a:t>Effectiveness of Eye Aspect Ratio (EAR) Threshold:</a:t>
            </a:r>
            <a:endParaRPr lang="en-IN" sz="1600"/>
          </a:p>
          <a:p>
            <a:pPr algn="just"/>
            <a:r>
              <a:rPr lang="en-IN" sz="1600">
                <a:sym typeface="+mn-ea"/>
              </a:rPr>
              <a:t>Effectiveness of Mouth Aspect Ratio (MAR) Threshold:</a:t>
            </a:r>
            <a:endParaRPr lang="en-IN" sz="1600"/>
          </a:p>
          <a:p>
            <a:pPr algn="just"/>
            <a:r>
              <a:rPr lang="en-IN" sz="1600"/>
              <a:t>Impact of Environmental Factors:</a:t>
            </a:r>
            <a:endParaRPr lang="en-IN" sz="1600"/>
          </a:p>
          <a:p>
            <a:pPr algn="just"/>
            <a:r>
              <a:rPr lang="en-IN" sz="1600"/>
              <a:t>Advantages of the Developed System:</a:t>
            </a:r>
            <a:endParaRPr lang="en-IN" sz="1600"/>
          </a:p>
          <a:p>
            <a:pPr algn="just"/>
            <a:endParaRPr lang="en-IN" sz="1600"/>
          </a:p>
          <a:p>
            <a:pPr algn="just"/>
            <a:endParaRPr lang="en-IN" sz="1600"/>
          </a:p>
          <a:p>
            <a:pPr algn="just"/>
            <a:endParaRPr lang="en-IN" sz="1600">
              <a:solidFill>
                <a:schemeClr val="tx1"/>
              </a:solidFill>
            </a:endParaRPr>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pic>
        <p:nvPicPr>
          <p:cNvPr id="8" name="Picture 7"/>
          <p:cNvPicPr>
            <a:picLocks noChangeAspect="1"/>
          </p:cNvPicPr>
          <p:nvPr/>
        </p:nvPicPr>
        <p:blipFill>
          <a:blip r:embed="rId1"/>
          <a:stretch>
            <a:fillRect/>
          </a:stretch>
        </p:blipFill>
        <p:spPr>
          <a:xfrm>
            <a:off x="5005705" y="1008380"/>
            <a:ext cx="3105785" cy="2241550"/>
          </a:xfrm>
          <a:prstGeom prst="rect">
            <a:avLst/>
          </a:prstGeom>
        </p:spPr>
      </p:pic>
      <p:pic>
        <p:nvPicPr>
          <p:cNvPr id="9" name="Picture 8"/>
          <p:cNvPicPr>
            <a:picLocks noChangeAspect="1"/>
          </p:cNvPicPr>
          <p:nvPr/>
        </p:nvPicPr>
        <p:blipFill>
          <a:blip r:embed="rId2"/>
          <a:stretch>
            <a:fillRect/>
          </a:stretch>
        </p:blipFill>
        <p:spPr>
          <a:xfrm>
            <a:off x="4811395" y="3443605"/>
            <a:ext cx="3367405" cy="2437130"/>
          </a:xfrm>
          <a:prstGeom prst="rect">
            <a:avLst/>
          </a:prstGeom>
        </p:spPr>
      </p:pic>
      <p:pic>
        <p:nvPicPr>
          <p:cNvPr id="10" name="Picture 9"/>
          <p:cNvPicPr>
            <a:picLocks noChangeAspect="1"/>
          </p:cNvPicPr>
          <p:nvPr/>
        </p:nvPicPr>
        <p:blipFill>
          <a:blip r:embed="rId3"/>
          <a:stretch>
            <a:fillRect/>
          </a:stretch>
        </p:blipFill>
        <p:spPr>
          <a:xfrm>
            <a:off x="668020" y="3154045"/>
            <a:ext cx="3339465" cy="274955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Socio-economic Issues Associated With The Project</a:t>
            </a:r>
            <a:endParaRPr lang="en-IN" sz="2700" dirty="0"/>
          </a:p>
        </p:txBody>
      </p:sp>
      <p:sp>
        <p:nvSpPr>
          <p:cNvPr id="3" name="Content Placeholder 2"/>
          <p:cNvSpPr>
            <a:spLocks noGrp="1"/>
          </p:cNvSpPr>
          <p:nvPr>
            <p:ph idx="1"/>
          </p:nvPr>
        </p:nvSpPr>
        <p:spPr/>
        <p:txBody>
          <a:bodyPr>
            <a:normAutofit lnSpcReduction="10000"/>
          </a:bodyPr>
          <a:lstStyle/>
          <a:p>
            <a:pPr algn="just"/>
            <a:r>
              <a:rPr lang="en-IN" sz="2400" dirty="0">
                <a:solidFill>
                  <a:srgbClr val="C00000"/>
                </a:solidFill>
              </a:rPr>
              <a:t>Accessibility and Affordability:-</a:t>
            </a:r>
            <a:r>
              <a:rPr lang="en-IN" sz="2000" dirty="0"/>
              <a:t>Ensuring that the system remains accessible and affordable to a wide range of users is crucial. This includes consideration of the cost of the hardware components (Raspberry Pi, camera module) and any additional peripherals required for deployment.</a:t>
            </a:r>
            <a:endParaRPr lang="en-IN" sz="2400" dirty="0"/>
          </a:p>
          <a:p>
            <a:pPr algn="just"/>
            <a:r>
              <a:rPr lang="en-IN" sz="2400" dirty="0">
                <a:solidFill>
                  <a:srgbClr val="C00000"/>
                </a:solidFill>
              </a:rPr>
              <a:t>Privacy and Data Security:-</a:t>
            </a:r>
            <a:r>
              <a:rPr lang="en-IN" sz="2000" dirty="0"/>
              <a:t>Collecting and processing facial data for drowsiness and yawn detection raise concerns about privacy and data security.</a:t>
            </a:r>
            <a:endParaRPr lang="en-IN" sz="2400" dirty="0"/>
          </a:p>
          <a:p>
            <a:pPr algn="just"/>
            <a:r>
              <a:rPr lang="en-IN" sz="2400" dirty="0">
                <a:solidFill>
                  <a:srgbClr val="C00000"/>
                </a:solidFill>
              </a:rPr>
              <a:t>Health and Well-being:-</a:t>
            </a:r>
            <a:r>
              <a:rPr lang="en-IN" sz="2000" dirty="0"/>
              <a:t>While the primary goal of the system is to enhance safety by detecting drowsiness and preventing accidents, it's important to consider the broader implications for users' health and well-being</a:t>
            </a:r>
            <a:r>
              <a:rPr lang="en-IN" sz="2400" dirty="0"/>
              <a:t>.</a:t>
            </a:r>
            <a:endParaRPr lang="en-IN" sz="2400" dirty="0"/>
          </a:p>
          <a:p>
            <a:pPr algn="just"/>
            <a:r>
              <a:rPr lang="en-IN" sz="2400" dirty="0">
                <a:solidFill>
                  <a:srgbClr val="C00000"/>
                </a:solidFill>
              </a:rPr>
              <a:t>Education and Awareness:-</a:t>
            </a:r>
            <a:r>
              <a:rPr lang="en-IN" sz="2400" dirty="0"/>
              <a:t> </a:t>
            </a:r>
            <a:r>
              <a:rPr lang="en-IN" sz="1800" dirty="0"/>
              <a:t>Providing clear information about how the technology works and its potential benefits can help mitigate concerns and promote informed decision-making.</a:t>
            </a:r>
            <a:endParaRPr lang="en-IN" sz="1800" dirty="0"/>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Conclusion</a:t>
            </a:r>
            <a:endParaRPr lang="en-IN" dirty="0"/>
          </a:p>
        </p:txBody>
      </p:sp>
      <p:sp>
        <p:nvSpPr>
          <p:cNvPr id="3" name="Content Placeholder 2"/>
          <p:cNvSpPr>
            <a:spLocks noGrp="1"/>
          </p:cNvSpPr>
          <p:nvPr>
            <p:ph idx="1"/>
          </p:nvPr>
        </p:nvSpPr>
        <p:spPr/>
        <p:txBody>
          <a:bodyPr/>
          <a:lstStyle/>
          <a:p>
            <a:pPr algn="just"/>
            <a:r>
              <a:rPr lang="en-IN" sz="1800" dirty="0"/>
              <a:t>In conclusion, the development of a real-time drowsiness and yawn detection system using the Dlib package on a Raspberry Pi 02W represents a significant advancement in safety technology with broad implications for various domains.</a:t>
            </a:r>
            <a:endParaRPr lang="en-IN" sz="1800" dirty="0"/>
          </a:p>
          <a:p>
            <a:pPr algn="just"/>
            <a:r>
              <a:rPr lang="en-IN" sz="1800" dirty="0"/>
              <a:t>The implementation of robust algorithms for facial landmark detection, eye aspect ratio calculation, and mouth aspect ratio analysis has enabled the system to effectively monitor alertness levels and mitigate the risk of accidents or errors caused by fatigue.</a:t>
            </a:r>
            <a:endParaRPr lang="en-IN" sz="1800" dirty="0"/>
          </a:p>
          <a:p>
            <a:pPr algn="just"/>
            <a:r>
              <a:rPr lang="en-IN" sz="1800" dirty="0"/>
              <a:t>Looking ahead, there are numerous opportunities for further research and development, including the integration of additional features or sensors, optimization of algorithms for improved accuracy and efficiency, and deployment in real-world settings across various industries. </a:t>
            </a:r>
            <a:endParaRPr lang="en-IN" sz="1800" dirty="0"/>
          </a:p>
          <a:p>
            <a:pPr algn="just"/>
            <a:r>
              <a:rPr lang="en-IN" sz="1800" dirty="0"/>
              <a:t>In summary, the development of this real-time drowsiness and yawn detection system underscores the transformative impact of technology on addressing real-world challenges and underscores our commitment to innovation, safety, and societal progress</a:t>
            </a:r>
            <a:r>
              <a:rPr lang="en-IN" sz="1600" dirty="0"/>
              <a:t>.</a:t>
            </a:r>
            <a:endParaRPr lang="en-IN" sz="1600" dirty="0"/>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References</a:t>
            </a:r>
            <a:endParaRPr lang="en-IN" altLang="en-US"/>
          </a:p>
        </p:txBody>
      </p:sp>
      <p:sp>
        <p:nvSpPr>
          <p:cNvPr id="3" name="Content Placeholder 2"/>
          <p:cNvSpPr>
            <a:spLocks noGrp="1"/>
          </p:cNvSpPr>
          <p:nvPr>
            <p:ph idx="1"/>
          </p:nvPr>
        </p:nvSpPr>
        <p:spPr/>
        <p:txBody>
          <a:bodyPr/>
          <a:p>
            <a:pPr marL="342900" indent="-342900" algn="just">
              <a:buAutoNum type="arabicPeriod"/>
            </a:pPr>
            <a:r>
              <a:rPr lang="en-IN" altLang="en-US" sz="1800">
                <a:gradFill>
                  <a:gsLst>
                    <a:gs pos="0">
                      <a:srgbClr val="E30000"/>
                    </a:gs>
                    <a:gs pos="100000">
                      <a:srgbClr val="760303"/>
                    </a:gs>
                  </a:gsLst>
                  <a:lin scaled="0"/>
                </a:gradFill>
              </a:rPr>
              <a:t>.</a:t>
            </a:r>
            <a:r>
              <a:rPr lang="en-US" sz="1800">
                <a:gradFill>
                  <a:gsLst>
                    <a:gs pos="0">
                      <a:srgbClr val="E30000"/>
                    </a:gs>
                    <a:gs pos="100000">
                      <a:srgbClr val="760303"/>
                    </a:gs>
                  </a:gsLst>
                  <a:lin scaled="0"/>
                </a:gradFill>
              </a:rPr>
              <a:t>https://www.youtube.com/watch?v=RDuLqCT5RxY&amp;list=PLmxueiA72TthW5mvdZMD4</a:t>
            </a:r>
            <a:endParaRPr lang="en-US" sz="1800">
              <a:gradFill>
                <a:gsLst>
                  <a:gs pos="0">
                    <a:srgbClr val="E30000"/>
                  </a:gs>
                  <a:gs pos="100000">
                    <a:srgbClr val="760303"/>
                  </a:gs>
                </a:gsLst>
                <a:lin scaled="0"/>
              </a:gradFill>
            </a:endParaRPr>
          </a:p>
          <a:p>
            <a:pPr marL="342900" indent="-342900" algn="just">
              <a:buAutoNum type="arabicPeriod"/>
            </a:pPr>
            <a:r>
              <a:rPr lang="en-IN" altLang="en-US" sz="1800">
                <a:gradFill>
                  <a:gsLst>
                    <a:gs pos="0">
                      <a:srgbClr val="E30000"/>
                    </a:gs>
                    <a:gs pos="100000">
                      <a:srgbClr val="760303"/>
                    </a:gs>
                  </a:gsLst>
                  <a:lin scaled="0"/>
                </a:gradFill>
              </a:rPr>
              <a:t>https://youtu.be/YDllsKi6mo4?si=hCnsxOTSb9mRlxvl</a:t>
            </a:r>
            <a:endParaRPr lang="en-US" altLang="en-US" sz="1800">
              <a:gradFill>
                <a:gsLst>
                  <a:gs pos="0">
                    <a:srgbClr val="E30000"/>
                  </a:gs>
                  <a:gs pos="100000">
                    <a:srgbClr val="760303"/>
                  </a:gs>
                </a:gsLst>
                <a:lin scaled="0"/>
              </a:gradFill>
            </a:endParaRPr>
          </a:p>
          <a:p>
            <a:pPr marL="342900" indent="-342900" algn="just">
              <a:buAutoNum type="arabicPeriod"/>
            </a:pPr>
            <a:r>
              <a:rPr lang="en-IN" altLang="en-US" sz="1800">
                <a:gradFill>
                  <a:gsLst>
                    <a:gs pos="0">
                      <a:srgbClr val="E30000"/>
                    </a:gs>
                    <a:gs pos="100000">
                      <a:srgbClr val="760303"/>
                    </a:gs>
                  </a:gsLst>
                  <a:lin scaled="0"/>
                </a:gradFill>
              </a:rPr>
              <a:t>3</a:t>
            </a:r>
            <a:r>
              <a:rPr lang="en-IN" altLang="en-US" sz="1800">
                <a:gradFill>
                  <a:gsLst>
                    <a:gs pos="0">
                      <a:srgbClr val="012D86"/>
                    </a:gs>
                    <a:gs pos="100000">
                      <a:srgbClr val="0E2557"/>
                    </a:gs>
                  </a:gsLst>
                  <a:lin scaled="0"/>
                </a:gradFill>
              </a:rPr>
              <a:t>. </a:t>
            </a:r>
            <a:r>
              <a:rPr lang="en-US" sz="1800">
                <a:gradFill>
                  <a:gsLst>
                    <a:gs pos="0">
                      <a:srgbClr val="E30000"/>
                    </a:gs>
                    <a:gs pos="100000">
                      <a:srgbClr val="760303"/>
                    </a:gs>
                  </a:gsLst>
                  <a:lin scaled="0"/>
                </a:gradFill>
              </a:rPr>
              <a:t>https://github.com/Arijit1080/Drowsiness-and-Yawn-Detection-with-voice-alert_x0002_using-Dlib</a:t>
            </a:r>
            <a:endParaRPr lang="en-US" sz="1800">
              <a:gradFill>
                <a:gsLst>
                  <a:gs pos="0">
                    <a:srgbClr val="E30000"/>
                  </a:gs>
                  <a:gs pos="100000">
                    <a:srgbClr val="760303"/>
                  </a:gs>
                </a:gsLst>
                <a:lin scaled="0"/>
              </a:gradFill>
            </a:endParaRPr>
          </a:p>
          <a:p>
            <a:pPr marL="0" indent="0" algn="just">
              <a:buNone/>
            </a:pPr>
            <a:endParaRPr lang="en-US" sz="1800">
              <a:gradFill>
                <a:gsLst>
                  <a:gs pos="0">
                    <a:srgbClr val="E30000"/>
                  </a:gs>
                  <a:gs pos="100000">
                    <a:srgbClr val="760303"/>
                  </a:gs>
                </a:gsLst>
                <a:lin scaled="0"/>
              </a:gradFill>
            </a:endParaRPr>
          </a:p>
        </p:txBody>
      </p:sp>
      <p:sp>
        <p:nvSpPr>
          <p:cNvPr id="4" name="Date Placeholder 3"/>
          <p:cNvSpPr>
            <a:spLocks noGrp="1"/>
          </p:cNvSpPr>
          <p:nvPr>
            <p:ph type="dt" sz="half" idx="10"/>
          </p:nvPr>
        </p:nvSpPr>
        <p:spPr/>
        <p:txBody>
          <a:bodyPr/>
          <a:p>
            <a:fld id="{7EA8749E-3FF3-41B2-B4DE-BB379C572509}"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ADFB7573-0EEC-4F18-B4D8-B9624EC7F9C7}"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pic>
        <p:nvPicPr>
          <p:cNvPr id="1028" name="Picture 4" descr="https://previews.123rf.com/images/flybird163/flybird1631508/flybird163150800853/44052098-any-questions-question-write-on-pap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960" y="114935"/>
            <a:ext cx="8693785" cy="5869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60" y="222250"/>
            <a:ext cx="3636010" cy="632460"/>
          </a:xfrm>
        </p:spPr>
        <p:txBody>
          <a:bodyPr>
            <a:normAutofit fontScale="90000"/>
          </a:bodyPr>
          <a:lstStyle/>
          <a:p>
            <a:endParaRPr lang="en-IN">
              <a:solidFill>
                <a:schemeClr val="bg1"/>
              </a:solidFill>
            </a:endParaRPr>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pic>
        <p:nvPicPr>
          <p:cNvPr id="2050" name="Picture 2" descr="https://i0.wp.com/sociallover.net/wp-content/uploads/2017/04/thank-you-images-for-pp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960" y="149860"/>
            <a:ext cx="8791575" cy="5852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Contents</a:t>
            </a:r>
            <a:endParaRPr lang="en-IN" altLang="en-US" dirty="0"/>
          </a:p>
        </p:txBody>
      </p:sp>
      <p:sp>
        <p:nvSpPr>
          <p:cNvPr id="3" name="Content Placeholder 2"/>
          <p:cNvSpPr>
            <a:spLocks noGrp="1"/>
          </p:cNvSpPr>
          <p:nvPr>
            <p:ph idx="1"/>
          </p:nvPr>
        </p:nvSpPr>
        <p:spPr>
          <a:xfrm>
            <a:off x="187960" y="1196975"/>
            <a:ext cx="4126230" cy="4500880"/>
          </a:xfrm>
        </p:spPr>
        <p:txBody>
          <a:bodyPr>
            <a:normAutofit lnSpcReduction="20000"/>
          </a:bodyPr>
          <a:lstStyle/>
          <a:p>
            <a:r>
              <a:rPr lang="en-US" dirty="0">
                <a:gradFill>
                  <a:gsLst>
                    <a:gs pos="0">
                      <a:srgbClr val="012D86"/>
                    </a:gs>
                    <a:gs pos="100000">
                      <a:srgbClr val="0E2557"/>
                    </a:gs>
                  </a:gsLst>
                  <a:lin scaled="0"/>
                </a:gradFill>
              </a:rPr>
              <a:t>Introduction</a:t>
            </a:r>
            <a:endParaRPr lang="en-US" dirty="0">
              <a:gradFill>
                <a:gsLst>
                  <a:gs pos="0">
                    <a:srgbClr val="012D86"/>
                  </a:gs>
                  <a:gs pos="100000">
                    <a:srgbClr val="0E2557"/>
                  </a:gs>
                </a:gsLst>
                <a:lin scaled="0"/>
              </a:gradFill>
            </a:endParaRPr>
          </a:p>
          <a:p>
            <a:r>
              <a:rPr lang="en-US" dirty="0">
                <a:gradFill>
                  <a:gsLst>
                    <a:gs pos="0">
                      <a:srgbClr val="012D86"/>
                    </a:gs>
                    <a:gs pos="100000">
                      <a:srgbClr val="0E2557"/>
                    </a:gs>
                  </a:gsLst>
                  <a:lin scaled="0"/>
                </a:gradFill>
                <a:sym typeface="+mn-ea"/>
              </a:rPr>
              <a:t>Literature Survey</a:t>
            </a:r>
            <a:endParaRPr lang="en-US" dirty="0">
              <a:gradFill>
                <a:gsLst>
                  <a:gs pos="0">
                    <a:srgbClr val="012D86"/>
                  </a:gs>
                  <a:gs pos="100000">
                    <a:srgbClr val="0E2557"/>
                  </a:gs>
                </a:gsLst>
                <a:lin scaled="0"/>
              </a:gradFill>
              <a:sym typeface="+mn-ea"/>
            </a:endParaRPr>
          </a:p>
          <a:p>
            <a:r>
              <a:rPr lang="en-US" dirty="0">
                <a:gradFill>
                  <a:gsLst>
                    <a:gs pos="0">
                      <a:srgbClr val="012D86"/>
                    </a:gs>
                    <a:gs pos="100000">
                      <a:srgbClr val="0E2557"/>
                    </a:gs>
                  </a:gsLst>
                  <a:lin scaled="0"/>
                </a:gradFill>
                <a:sym typeface="+mn-ea"/>
              </a:rPr>
              <a:t>Design Scheme	</a:t>
            </a:r>
            <a:endParaRPr lang="en-US" dirty="0">
              <a:gradFill>
                <a:gsLst>
                  <a:gs pos="0">
                    <a:srgbClr val="012D86"/>
                  </a:gs>
                  <a:gs pos="100000">
                    <a:srgbClr val="0E2557"/>
                  </a:gs>
                </a:gsLst>
                <a:lin scaled="0"/>
              </a:gradFill>
            </a:endParaRPr>
          </a:p>
          <a:p>
            <a:r>
              <a:rPr lang="en-US" dirty="0">
                <a:gradFill>
                  <a:gsLst>
                    <a:gs pos="0">
                      <a:srgbClr val="012D86"/>
                    </a:gs>
                    <a:gs pos="100000">
                      <a:srgbClr val="0E2557"/>
                    </a:gs>
                  </a:gsLst>
                  <a:lin scaled="0"/>
                </a:gradFill>
                <a:sym typeface="+mn-ea"/>
              </a:rPr>
              <a:t>Results, Analysis and Evaluation</a:t>
            </a:r>
            <a:r>
              <a:rPr lang="en-US" dirty="0">
                <a:gradFill>
                  <a:gsLst>
                    <a:gs pos="0">
                      <a:srgbClr val="012D86"/>
                    </a:gs>
                    <a:gs pos="100000">
                      <a:srgbClr val="0E2557"/>
                    </a:gs>
                  </a:gsLst>
                  <a:lin scaled="0"/>
                </a:gradFill>
              </a:rPr>
              <a:t>	</a:t>
            </a:r>
            <a:endParaRPr lang="en-US" dirty="0">
              <a:gradFill>
                <a:gsLst>
                  <a:gs pos="0">
                    <a:srgbClr val="012D86"/>
                  </a:gs>
                  <a:gs pos="100000">
                    <a:srgbClr val="0E2557"/>
                  </a:gs>
                </a:gsLst>
                <a:lin scaled="0"/>
              </a:gradFill>
            </a:endParaRPr>
          </a:p>
          <a:p>
            <a:r>
              <a:rPr lang="en-US" dirty="0">
                <a:gradFill>
                  <a:gsLst>
                    <a:gs pos="0">
                      <a:srgbClr val="012D86"/>
                    </a:gs>
                    <a:gs pos="100000">
                      <a:srgbClr val="0E2557"/>
                    </a:gs>
                  </a:gsLst>
                  <a:lin scaled="0"/>
                </a:gradFill>
              </a:rPr>
              <a:t>Socio-economic Issues Associated With The Projec</a:t>
            </a:r>
            <a:r>
              <a:rPr lang="en-IN" altLang="en-US" dirty="0">
                <a:gradFill>
                  <a:gsLst>
                    <a:gs pos="0">
                      <a:srgbClr val="012D86"/>
                    </a:gs>
                    <a:gs pos="100000">
                      <a:srgbClr val="0E2557"/>
                    </a:gs>
                  </a:gsLst>
                  <a:lin scaled="0"/>
                </a:gradFill>
              </a:rPr>
              <a:t>t</a:t>
            </a:r>
            <a:endParaRPr lang="en-IN" altLang="en-US" dirty="0">
              <a:gradFill>
                <a:gsLst>
                  <a:gs pos="0">
                    <a:srgbClr val="012D86"/>
                  </a:gs>
                  <a:gs pos="100000">
                    <a:srgbClr val="0E2557"/>
                  </a:gs>
                </a:gsLst>
                <a:lin scaled="0"/>
              </a:gradFill>
            </a:endParaRPr>
          </a:p>
          <a:p>
            <a:r>
              <a:rPr lang="en-US" dirty="0">
                <a:gradFill>
                  <a:gsLst>
                    <a:gs pos="0">
                      <a:srgbClr val="012D86"/>
                    </a:gs>
                    <a:gs pos="100000">
                      <a:srgbClr val="0E2557"/>
                    </a:gs>
                  </a:gsLst>
                  <a:lin scaled="0"/>
                </a:gradFill>
                <a:sym typeface="+mn-ea"/>
              </a:rPr>
              <a:t>Engineering Tools And Standards</a:t>
            </a:r>
            <a:endParaRPr lang="en-US" dirty="0">
              <a:gradFill>
                <a:gsLst>
                  <a:gs pos="0">
                    <a:srgbClr val="012D86"/>
                  </a:gs>
                  <a:gs pos="100000">
                    <a:srgbClr val="0E2557"/>
                  </a:gs>
                </a:gsLst>
                <a:lin scaled="0"/>
              </a:gradFill>
              <a:sym typeface="+mn-ea"/>
            </a:endParaRPr>
          </a:p>
          <a:p>
            <a:r>
              <a:rPr lang="en-US" sz="2800" dirty="0">
                <a:gradFill>
                  <a:gsLst>
                    <a:gs pos="0">
                      <a:srgbClr val="012D86"/>
                    </a:gs>
                    <a:gs pos="100000">
                      <a:srgbClr val="0E2557"/>
                    </a:gs>
                  </a:gsLst>
                  <a:lin scaled="0"/>
                </a:gradFill>
              </a:rPr>
              <a:t>Conclusion</a:t>
            </a:r>
            <a:endParaRPr lang="en-US" sz="2800" dirty="0">
              <a:gradFill>
                <a:gsLst>
                  <a:gs pos="0">
                    <a:srgbClr val="012D86"/>
                  </a:gs>
                  <a:gs pos="100000">
                    <a:srgbClr val="0E2557"/>
                  </a:gs>
                </a:gsLst>
                <a:lin scaled="0"/>
              </a:gradFill>
            </a:endParaRPr>
          </a:p>
          <a:p>
            <a:endParaRPr lang="en-US" sz="2800" dirty="0">
              <a:gradFill>
                <a:gsLst>
                  <a:gs pos="0">
                    <a:srgbClr val="012D86"/>
                  </a:gs>
                  <a:gs pos="100000">
                    <a:srgbClr val="0E2557"/>
                  </a:gs>
                </a:gsLst>
                <a:lin scaled="0"/>
              </a:gradFill>
            </a:endParaRPr>
          </a:p>
        </p:txBody>
      </p:sp>
      <p:sp>
        <p:nvSpPr>
          <p:cNvPr id="4" name="Date Placeholder 3"/>
          <p:cNvSpPr>
            <a:spLocks noGrp="1"/>
          </p:cNvSpPr>
          <p:nvPr>
            <p:ph type="dt" sz="half" idx="10"/>
          </p:nvPr>
        </p:nvSpPr>
        <p:spPr/>
        <p:txBody>
          <a:bodyPr/>
          <a:lstStyle/>
          <a:p>
            <a:r>
              <a:rPr lang="en-IN"/>
              <a:t>13/4/24</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pic>
        <p:nvPicPr>
          <p:cNvPr id="100" name="Picture Placeholder 99"/>
          <p:cNvPicPr>
            <a:picLocks noChangeAspect="1"/>
          </p:cNvPicPr>
          <p:nvPr>
            <p:ph type="pic" idx="3"/>
          </p:nvPr>
        </p:nvPicPr>
        <p:blipFill>
          <a:blip r:embed="rId1"/>
          <a:stretch>
            <a:fillRect/>
          </a:stretch>
        </p:blipFill>
        <p:spPr>
          <a:xfrm>
            <a:off x="4681855" y="1409065"/>
            <a:ext cx="3886200" cy="3536315"/>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62" y="61537"/>
            <a:ext cx="8785077" cy="632387"/>
          </a:xfrm>
        </p:spPr>
        <p:txBody>
          <a:bodyPr>
            <a:normAutofit fontScale="90000"/>
          </a:bodyPr>
          <a:lstStyle/>
          <a:p>
            <a:r>
              <a:rPr lang="en-US" dirty="0"/>
              <a:t>Introduction	</a:t>
            </a:r>
            <a:endParaRPr lang="en-IN" dirty="0"/>
          </a:p>
        </p:txBody>
      </p:sp>
      <p:sp>
        <p:nvSpPr>
          <p:cNvPr id="3" name="Content Placeholder 2"/>
          <p:cNvSpPr>
            <a:spLocks noGrp="1"/>
          </p:cNvSpPr>
          <p:nvPr>
            <p:ph idx="1"/>
          </p:nvPr>
        </p:nvSpPr>
        <p:spPr>
          <a:xfrm>
            <a:off x="361315" y="854710"/>
            <a:ext cx="3779520" cy="5223510"/>
          </a:xfrm>
        </p:spPr>
        <p:txBody>
          <a:bodyPr>
            <a:normAutofit fontScale="90000"/>
          </a:bodyPr>
          <a:lstStyle/>
          <a:p>
            <a:pPr marL="0" indent="0" algn="l">
              <a:buNone/>
            </a:pPr>
            <a:r>
              <a:rPr lang="en-IN" sz="2400" dirty="0">
                <a:solidFill>
                  <a:srgbClr val="002060"/>
                </a:solidFill>
              </a:rPr>
              <a:t>Brief overview of the project:</a:t>
            </a:r>
            <a:r>
              <a:rPr lang="en-IN" sz="1600" dirty="0">
                <a:solidFill>
                  <a:srgbClr val="FF0000"/>
                </a:solidFill>
              </a:rPr>
              <a:t>- </a:t>
            </a:r>
            <a:endParaRPr lang="en-IN" sz="1600" dirty="0">
              <a:solidFill>
                <a:srgbClr val="FF0000"/>
              </a:solidFill>
            </a:endParaRPr>
          </a:p>
          <a:p>
            <a:pPr marL="0" indent="0" algn="just">
              <a:buNone/>
            </a:pPr>
            <a:r>
              <a:rPr lang="en-IN" sz="2000" dirty="0"/>
              <a:t>The system will utilize computer vision techniques to analyze facial landmarks, particularly focusing on eye and mouth regions, to detect signs of drowsiness (e.g., eye closure, drooping eyelids) and yawning.</a:t>
            </a:r>
            <a:r>
              <a:rPr lang="en-IN" dirty="0"/>
              <a:t> </a:t>
            </a:r>
            <a:endParaRPr lang="en-IN" dirty="0"/>
          </a:p>
          <a:p>
            <a:pPr marL="0" indent="0">
              <a:buNone/>
            </a:pPr>
            <a:r>
              <a:rPr lang="en-IN" sz="2400" dirty="0">
                <a:solidFill>
                  <a:srgbClr val="002060"/>
                </a:solidFill>
              </a:rPr>
              <a:t>Importance of detecting drowsiness and yawning in real-time</a:t>
            </a:r>
            <a:r>
              <a:rPr lang="en-IN" dirty="0">
                <a:solidFill>
                  <a:srgbClr val="002060"/>
                </a:solidFill>
              </a:rPr>
              <a:t>:-</a:t>
            </a:r>
            <a:endParaRPr lang="en-IN" dirty="0">
              <a:solidFill>
                <a:srgbClr val="FF0000"/>
              </a:solidFill>
            </a:endParaRPr>
          </a:p>
          <a:p>
            <a:pPr marL="0" indent="0" algn="just">
              <a:buNone/>
            </a:pPr>
            <a:r>
              <a:rPr lang="en-IN" sz="1800" dirty="0">
                <a:sym typeface="+mn-ea"/>
              </a:rPr>
              <a:t>     Safety Enhancement:</a:t>
            </a:r>
            <a:endParaRPr lang="en-IN" sz="1800" dirty="0">
              <a:sym typeface="+mn-ea"/>
            </a:endParaRPr>
          </a:p>
          <a:p>
            <a:pPr marL="0" indent="0" algn="just">
              <a:buFont typeface="Wingdings" panose="05000000000000000000" charset="0"/>
              <a:buNone/>
            </a:pPr>
            <a:r>
              <a:rPr lang="en-IN" sz="1800" dirty="0">
                <a:sym typeface="+mn-ea"/>
              </a:rPr>
              <a:t>    Health Monitoring:</a:t>
            </a:r>
            <a:endParaRPr lang="en-IN" sz="1800" dirty="0">
              <a:sym typeface="+mn-ea"/>
            </a:endParaRPr>
          </a:p>
          <a:p>
            <a:pPr marL="0" indent="0" algn="just">
              <a:buFont typeface="Wingdings" panose="05000000000000000000" charset="0"/>
              <a:buNone/>
            </a:pPr>
            <a:r>
              <a:rPr lang="en-IN" sz="1800" dirty="0">
                <a:sym typeface="+mn-ea"/>
              </a:rPr>
              <a:t>    Preventative Healthcare:</a:t>
            </a:r>
            <a:endParaRPr lang="en-IN" sz="1800" dirty="0">
              <a:sym typeface="+mn-ea"/>
            </a:endParaRPr>
          </a:p>
          <a:p>
            <a:pPr marL="0" indent="0" algn="just">
              <a:buNone/>
            </a:pPr>
            <a:endParaRPr lang="en-IN" sz="1800" dirty="0"/>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
        <p:nvSpPr>
          <p:cNvPr id="7" name="Text Box 6"/>
          <p:cNvSpPr txBox="1"/>
          <p:nvPr/>
        </p:nvSpPr>
        <p:spPr>
          <a:xfrm>
            <a:off x="4891405" y="2266950"/>
            <a:ext cx="3933825" cy="1640840"/>
          </a:xfrm>
          <a:prstGeom prst="rect">
            <a:avLst/>
          </a:prstGeom>
          <a:noFill/>
        </p:spPr>
        <p:txBody>
          <a:bodyPr wrap="square" rtlCol="0">
            <a:noAutofit/>
          </a:bodyPr>
          <a:p>
            <a:endParaRPr lang="en-US"/>
          </a:p>
        </p:txBody>
      </p:sp>
      <p:sp>
        <p:nvSpPr>
          <p:cNvPr id="8" name="Text Box 7"/>
          <p:cNvSpPr txBox="1"/>
          <p:nvPr/>
        </p:nvSpPr>
        <p:spPr>
          <a:xfrm>
            <a:off x="5018405" y="2393950"/>
            <a:ext cx="3933825" cy="1640840"/>
          </a:xfrm>
          <a:prstGeom prst="rect">
            <a:avLst/>
          </a:prstGeom>
          <a:noFill/>
        </p:spPr>
        <p:txBody>
          <a:bodyPr wrap="square" rtlCol="0">
            <a:noAutofit/>
          </a:bodyPr>
          <a:p>
            <a:endParaRPr lang="en-US"/>
          </a:p>
        </p:txBody>
      </p:sp>
      <p:pic>
        <p:nvPicPr>
          <p:cNvPr id="9" name="Picture 8"/>
          <p:cNvPicPr>
            <a:picLocks noChangeAspect="1"/>
          </p:cNvPicPr>
          <p:nvPr/>
        </p:nvPicPr>
        <p:blipFill>
          <a:blip r:embed="rId1"/>
          <a:stretch>
            <a:fillRect/>
          </a:stretch>
        </p:blipFill>
        <p:spPr>
          <a:xfrm>
            <a:off x="4359910" y="1094740"/>
            <a:ext cx="4252595" cy="441896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ym typeface="+mn-ea"/>
              </a:rPr>
              <a:t>Literature Survey</a:t>
            </a:r>
            <a:endParaRPr lang="en-US"/>
          </a:p>
        </p:txBody>
      </p:sp>
      <p:sp>
        <p:nvSpPr>
          <p:cNvPr id="3" name="Content Placeholder 2"/>
          <p:cNvSpPr>
            <a:spLocks noGrp="1"/>
          </p:cNvSpPr>
          <p:nvPr>
            <p:ph idx="1"/>
          </p:nvPr>
        </p:nvSpPr>
        <p:spPr>
          <a:xfrm>
            <a:off x="311785" y="1052195"/>
            <a:ext cx="3808730" cy="2375535"/>
          </a:xfrm>
        </p:spPr>
        <p:txBody>
          <a:bodyPr>
            <a:normAutofit fontScale="60000"/>
          </a:bodyPr>
          <a:p>
            <a:pPr algn="just"/>
            <a:r>
              <a:rPr lang="en-US"/>
              <a:t>Real-time Eye Blink Detection Using Facial Landmarks</a:t>
            </a:r>
            <a:endParaRPr lang="en-US"/>
          </a:p>
          <a:p>
            <a:pPr algn="just"/>
            <a:r>
              <a:rPr lang="en-US"/>
              <a:t>Yawning Detection in Real-time Video Using Deep Learning</a:t>
            </a:r>
            <a:endParaRPr lang="en-US"/>
          </a:p>
          <a:p>
            <a:pPr algn="just"/>
            <a:r>
              <a:rPr lang="en-US"/>
              <a:t>Eye Aspect Ratio (EAR) Technique:</a:t>
            </a:r>
            <a:endParaRPr lang="en-US"/>
          </a:p>
          <a:p>
            <a:pPr algn="just"/>
            <a:r>
              <a:rPr lang="en-US"/>
              <a:t>Mouth Aspect Ratio (MAR) Technique</a:t>
            </a:r>
            <a:r>
              <a:rPr lang="en-US" sz="1600"/>
              <a:t>:</a:t>
            </a:r>
            <a:endParaRPr lang="en-US" sz="1600"/>
          </a:p>
        </p:txBody>
      </p:sp>
      <p:sp>
        <p:nvSpPr>
          <p:cNvPr id="4" name="Date Placeholder 3"/>
          <p:cNvSpPr>
            <a:spLocks noGrp="1"/>
          </p:cNvSpPr>
          <p:nvPr>
            <p:ph type="dt" sz="half" idx="10"/>
          </p:nvPr>
        </p:nvSpPr>
        <p:spPr/>
        <p:txBody>
          <a:bodyPr/>
          <a:p>
            <a:fld id="{7EA8749E-3FF3-41B2-B4DE-BB379C572509}"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ADFB7573-0EEC-4F18-B4D8-B9624EC7F9C7}" type="slidenum">
              <a:rPr lang="en-IN" smtClean="0"/>
            </a:fld>
            <a:endParaRPr lang="en-IN"/>
          </a:p>
        </p:txBody>
      </p:sp>
      <p:pic>
        <p:nvPicPr>
          <p:cNvPr id="9" name="Content Placeholder 8"/>
          <p:cNvPicPr>
            <a:picLocks noChangeAspect="1"/>
          </p:cNvPicPr>
          <p:nvPr/>
        </p:nvPicPr>
        <p:blipFill>
          <a:blip r:embed="rId1"/>
          <a:stretch>
            <a:fillRect/>
          </a:stretch>
        </p:blipFill>
        <p:spPr>
          <a:xfrm>
            <a:off x="4638040" y="1454785"/>
            <a:ext cx="4335145" cy="4357370"/>
          </a:xfrm>
          <a:prstGeom prst="rect">
            <a:avLst/>
          </a:prstGeom>
        </p:spPr>
      </p:pic>
      <p:pic>
        <p:nvPicPr>
          <p:cNvPr id="102" name="Picture 101"/>
          <p:cNvPicPr/>
          <p:nvPr/>
        </p:nvPicPr>
        <p:blipFill>
          <a:blip r:embed="rId2"/>
          <a:stretch>
            <a:fillRect/>
          </a:stretch>
        </p:blipFill>
        <p:spPr>
          <a:xfrm>
            <a:off x="311785" y="3428365"/>
            <a:ext cx="4022090" cy="2378710"/>
          </a:xfrm>
          <a:prstGeom prst="rect">
            <a:avLst/>
          </a:prstGeom>
          <a:noFill/>
          <a:ln w="9525">
            <a:noFill/>
          </a:ln>
        </p:spPr>
      </p:pic>
      <p:sp>
        <p:nvSpPr>
          <p:cNvPr id="8" name="Text Box 7"/>
          <p:cNvSpPr txBox="1"/>
          <p:nvPr/>
        </p:nvSpPr>
        <p:spPr>
          <a:xfrm>
            <a:off x="5429885" y="946150"/>
            <a:ext cx="3048000" cy="460375"/>
          </a:xfrm>
          <a:prstGeom prst="rect">
            <a:avLst/>
          </a:prstGeom>
          <a:noFill/>
        </p:spPr>
        <p:txBody>
          <a:bodyPr wrap="square" rtlCol="0">
            <a:spAutoFit/>
          </a:bodyPr>
          <a:p>
            <a:pPr algn="ctr"/>
            <a:r>
              <a:rPr lang="en-IN" altLang="en-US" sz="2400" b="1" i="1">
                <a:gradFill>
                  <a:gsLst>
                    <a:gs pos="0">
                      <a:srgbClr val="007BD3"/>
                    </a:gs>
                    <a:gs pos="100000">
                      <a:srgbClr val="034373"/>
                    </a:gs>
                  </a:gsLst>
                  <a:lin scaled="0"/>
                </a:gradFill>
              </a:rPr>
              <a:t>Physical Prototype</a:t>
            </a:r>
            <a:endParaRPr lang="en-IN" altLang="en-US" sz="2400" b="1" i="1">
              <a:gradFill>
                <a:gsLst>
                  <a:gs pos="0">
                    <a:srgbClr val="007BD3"/>
                  </a:gs>
                  <a:gs pos="100000">
                    <a:srgbClr val="034373"/>
                  </a:gs>
                </a:gsLst>
                <a:lin scaled="0"/>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u="sng" dirty="0">
                <a:solidFill>
                  <a:srgbClr val="002060"/>
                </a:solidFill>
                <a:sym typeface="+mn-ea"/>
              </a:rPr>
              <a:t>Design Scheme</a:t>
            </a:r>
            <a:r>
              <a:rPr lang="en-IN" dirty="0">
                <a:gradFill>
                  <a:gsLst>
                    <a:gs pos="0">
                      <a:srgbClr val="FE4444"/>
                    </a:gs>
                    <a:gs pos="100000">
                      <a:srgbClr val="832B2B"/>
                    </a:gs>
                  </a:gsLst>
                  <a:lin scaled="0"/>
                </a:gradFill>
                <a:sym typeface="+mn-ea"/>
              </a:rPr>
              <a:t>:</a:t>
            </a:r>
            <a:endParaRPr lang="en-IN" dirty="0"/>
          </a:p>
        </p:txBody>
      </p:sp>
      <p:sp>
        <p:nvSpPr>
          <p:cNvPr id="3" name="Content Placeholder 2"/>
          <p:cNvSpPr>
            <a:spLocks noGrp="1"/>
          </p:cNvSpPr>
          <p:nvPr>
            <p:ph idx="1"/>
          </p:nvPr>
        </p:nvSpPr>
        <p:spPr>
          <a:xfrm>
            <a:off x="187960" y="931545"/>
            <a:ext cx="8785225" cy="5272405"/>
          </a:xfrm>
        </p:spPr>
        <p:txBody>
          <a:bodyPr>
            <a:normAutofit lnSpcReduction="10000"/>
          </a:bodyPr>
          <a:lstStyle/>
          <a:p>
            <a:pPr marL="0" indent="0">
              <a:buNone/>
            </a:pPr>
            <a:endParaRPr lang="en-IN" dirty="0">
              <a:gradFill>
                <a:gsLst>
                  <a:gs pos="0">
                    <a:srgbClr val="FE4444"/>
                  </a:gs>
                  <a:gs pos="100000">
                    <a:srgbClr val="832B2B"/>
                  </a:gs>
                </a:gsLst>
                <a:lin scaled="0"/>
              </a:gradFill>
            </a:endParaRPr>
          </a:p>
          <a:p>
            <a:pPr marL="0" indent="0">
              <a:buNone/>
            </a:pPr>
            <a:r>
              <a:rPr lang="en-IN" dirty="0">
                <a:gradFill>
                  <a:gsLst>
                    <a:gs pos="0">
                      <a:srgbClr val="FE4444"/>
                    </a:gs>
                    <a:gs pos="100000">
                      <a:srgbClr val="832B2B"/>
                    </a:gs>
                  </a:gsLst>
                  <a:lin scaled="0"/>
                </a:gradFill>
              </a:rPr>
              <a:t>Hardware Setup</a:t>
            </a:r>
            <a:endParaRPr lang="en-IN" dirty="0">
              <a:gradFill>
                <a:gsLst>
                  <a:gs pos="0">
                    <a:srgbClr val="FE4444"/>
                  </a:gs>
                  <a:gs pos="100000">
                    <a:srgbClr val="832B2B"/>
                  </a:gs>
                </a:gsLst>
                <a:lin scaled="0"/>
              </a:gradFill>
            </a:endParaRPr>
          </a:p>
          <a:p>
            <a:pPr marL="0" indent="0">
              <a:buNone/>
            </a:pPr>
            <a:r>
              <a:rPr lang="en-IN" sz="1600" dirty="0">
                <a:solidFill>
                  <a:schemeClr val="accent1"/>
                </a:solidFill>
              </a:rPr>
              <a:t> </a:t>
            </a:r>
            <a:r>
              <a:rPr lang="en-IN" sz="1600" dirty="0">
                <a:solidFill>
                  <a:schemeClr val="tx1"/>
                </a:solidFill>
              </a:rPr>
              <a:t>Raspberry Pi 02w</a:t>
            </a:r>
            <a:endParaRPr lang="en-IN" sz="1600" dirty="0">
              <a:solidFill>
                <a:schemeClr val="tx1"/>
              </a:solidFill>
            </a:endParaRPr>
          </a:p>
          <a:p>
            <a:pPr marL="0" indent="0">
              <a:buNone/>
            </a:pPr>
            <a:r>
              <a:rPr lang="en-IN" sz="1600" dirty="0">
                <a:solidFill>
                  <a:schemeClr val="tx1"/>
                </a:solidFill>
              </a:rPr>
              <a:t>5MP Camera Module</a:t>
            </a:r>
            <a:endParaRPr lang="en-IN" sz="1600" dirty="0">
              <a:solidFill>
                <a:schemeClr val="tx1"/>
              </a:solidFill>
            </a:endParaRPr>
          </a:p>
          <a:p>
            <a:pPr marL="0" indent="0">
              <a:buNone/>
            </a:pPr>
            <a:r>
              <a:rPr lang="en-IN" sz="1600" dirty="0">
                <a:solidFill>
                  <a:schemeClr val="tx1"/>
                </a:solidFill>
              </a:rPr>
              <a:t>Buzzer</a:t>
            </a:r>
            <a:endParaRPr lang="en-IN" sz="1600" dirty="0">
              <a:solidFill>
                <a:schemeClr val="tx1"/>
              </a:solidFill>
            </a:endParaRPr>
          </a:p>
          <a:p>
            <a:pPr marL="0" indent="0">
              <a:buNone/>
            </a:pPr>
            <a:r>
              <a:rPr lang="en-IN" sz="1600" dirty="0">
                <a:solidFill>
                  <a:schemeClr val="tx1"/>
                </a:solidFill>
              </a:rPr>
              <a:t>LCD</a:t>
            </a:r>
            <a:endParaRPr lang="en-IN" sz="1600" dirty="0">
              <a:solidFill>
                <a:schemeClr val="tx1"/>
              </a:solidFill>
            </a:endParaRPr>
          </a:p>
          <a:p>
            <a:pPr marL="0" indent="0">
              <a:buNone/>
            </a:pPr>
            <a:r>
              <a:rPr lang="en-IN" sz="1600" dirty="0">
                <a:solidFill>
                  <a:schemeClr val="tx1"/>
                </a:solidFill>
                <a:sym typeface="+mn-ea"/>
              </a:rPr>
              <a:t>Jumper wires</a:t>
            </a:r>
            <a:endParaRPr lang="en-IN" sz="1600" dirty="0">
              <a:solidFill>
                <a:schemeClr val="tx1"/>
              </a:solidFill>
            </a:endParaRPr>
          </a:p>
          <a:p>
            <a:pPr marL="0" indent="0">
              <a:buNone/>
            </a:pPr>
            <a:r>
              <a:rPr lang="en-IN" sz="1600" dirty="0">
                <a:solidFill>
                  <a:schemeClr val="tx1"/>
                </a:solidFill>
                <a:sym typeface="+mn-ea"/>
              </a:rPr>
              <a:t>Resistors (as needed)</a:t>
            </a:r>
            <a:endParaRPr lang="en-IN" sz="1600" dirty="0">
              <a:solidFill>
                <a:schemeClr val="tx1"/>
              </a:solidFill>
            </a:endParaRPr>
          </a:p>
          <a:p>
            <a:pPr marL="0" indent="0">
              <a:buNone/>
            </a:pPr>
            <a:r>
              <a:rPr lang="en-IN" sz="1600" dirty="0">
                <a:solidFill>
                  <a:schemeClr val="tx1"/>
                </a:solidFill>
              </a:rPr>
              <a:t>Connect Power Supply</a:t>
            </a:r>
            <a:endParaRPr lang="en-IN" sz="1600" dirty="0">
              <a:solidFill>
                <a:schemeClr val="tx1"/>
              </a:solidFill>
            </a:endParaRPr>
          </a:p>
          <a:p>
            <a:pPr marL="0" indent="0">
              <a:buNone/>
            </a:pPr>
            <a:r>
              <a:rPr lang="en-IN" altLang="en-US" sz="2400">
                <a:gradFill>
                  <a:gsLst>
                    <a:gs pos="0">
                      <a:srgbClr val="E30000"/>
                    </a:gs>
                    <a:gs pos="100000">
                      <a:srgbClr val="760303"/>
                    </a:gs>
                  </a:gsLst>
                  <a:lin scaled="0"/>
                </a:gradFill>
                <a:sym typeface="+mn-ea"/>
              </a:rPr>
              <a:t>Software Setup</a:t>
            </a:r>
            <a:endParaRPr lang="en-IN" altLang="en-US" sz="2400">
              <a:gradFill>
                <a:gsLst>
                  <a:gs pos="0">
                    <a:srgbClr val="E30000"/>
                  </a:gs>
                  <a:gs pos="100000">
                    <a:srgbClr val="760303"/>
                  </a:gs>
                </a:gsLst>
                <a:lin scaled="0"/>
              </a:gradFill>
            </a:endParaRPr>
          </a:p>
          <a:p>
            <a:pPr marL="0" indent="0">
              <a:buNone/>
            </a:pPr>
            <a:r>
              <a:rPr lang="en-IN" sz="2000">
                <a:solidFill>
                  <a:schemeClr val="tx1"/>
                </a:solidFill>
                <a:sym typeface="+mn-ea"/>
              </a:rPr>
              <a:t>dlib</a:t>
            </a:r>
            <a:endParaRPr lang="en-IN" sz="2000">
              <a:solidFill>
                <a:schemeClr val="tx1"/>
              </a:solidFill>
              <a:sym typeface="+mn-ea"/>
            </a:endParaRPr>
          </a:p>
          <a:p>
            <a:pPr marL="0" indent="0">
              <a:buNone/>
            </a:pPr>
            <a:r>
              <a:rPr lang="en-IN" sz="2000">
                <a:solidFill>
                  <a:schemeClr val="tx1"/>
                </a:solidFill>
                <a:sym typeface="+mn-ea"/>
              </a:rPr>
              <a:t> cv2</a:t>
            </a:r>
            <a:endParaRPr lang="en-IN" sz="2000">
              <a:solidFill>
                <a:schemeClr val="tx1"/>
              </a:solidFill>
              <a:sym typeface="+mn-ea"/>
            </a:endParaRPr>
          </a:p>
          <a:p>
            <a:pPr marL="0" indent="0">
              <a:buNone/>
            </a:pPr>
            <a:r>
              <a:rPr lang="en-IN" sz="2000">
                <a:solidFill>
                  <a:schemeClr val="tx1"/>
                </a:solidFill>
                <a:sym typeface="+mn-ea"/>
              </a:rPr>
              <a:t>numpy</a:t>
            </a:r>
            <a:endParaRPr lang="en-IN" sz="2000">
              <a:solidFill>
                <a:schemeClr val="tx1"/>
              </a:solidFill>
              <a:sym typeface="+mn-ea"/>
            </a:endParaRPr>
          </a:p>
          <a:p>
            <a:pPr marL="0" indent="0">
              <a:buNone/>
            </a:pPr>
            <a:r>
              <a:rPr lang="en-IN" sz="2000">
                <a:solidFill>
                  <a:schemeClr val="tx1"/>
                </a:solidFill>
                <a:sym typeface="+mn-ea"/>
              </a:rPr>
              <a:t>face_utils</a:t>
            </a:r>
            <a:endParaRPr lang="en-IN" sz="2000">
              <a:solidFill>
                <a:schemeClr val="tx1"/>
              </a:solidFill>
              <a:sym typeface="+mn-ea"/>
            </a:endParaRPr>
          </a:p>
          <a:p>
            <a:pPr marL="0" indent="0">
              <a:buNone/>
            </a:pPr>
            <a:endParaRPr lang="en-IN" sz="2000">
              <a:solidFill>
                <a:schemeClr val="accent1"/>
              </a:solidFill>
            </a:endParaRPr>
          </a:p>
          <a:p>
            <a:pPr marL="0" indent="0">
              <a:buNone/>
            </a:pPr>
            <a:endParaRPr lang="en-IN" sz="2000" dirty="0">
              <a:solidFill>
                <a:schemeClr val="tx1"/>
              </a:solidFill>
            </a:endParaRPr>
          </a:p>
          <a:p>
            <a:pPr marL="0" indent="0">
              <a:buNone/>
            </a:pPr>
            <a:endParaRPr lang="en-IN" sz="2400" dirty="0">
              <a:solidFill>
                <a:schemeClr val="tx1"/>
              </a:solidFill>
            </a:endParaRPr>
          </a:p>
          <a:p>
            <a:pPr marL="0" indent="0">
              <a:buNone/>
            </a:pPr>
            <a:endParaRPr lang="en-IN" sz="2400" dirty="0">
              <a:gradFill>
                <a:gsLst>
                  <a:gs pos="0">
                    <a:srgbClr val="14CD68"/>
                  </a:gs>
                  <a:gs pos="100000">
                    <a:srgbClr val="035C7D"/>
                  </a:gs>
                </a:gsLst>
                <a:lin scaled="0"/>
              </a:gradFill>
            </a:endParaRPr>
          </a:p>
          <a:p>
            <a:pPr marL="0" indent="0">
              <a:buNone/>
            </a:pPr>
            <a:endParaRPr lang="en-IN" sz="2400" dirty="0">
              <a:gradFill>
                <a:gsLst>
                  <a:gs pos="0">
                    <a:srgbClr val="14CD68"/>
                  </a:gs>
                  <a:gs pos="100000">
                    <a:srgbClr val="035C7D"/>
                  </a:gs>
                </a:gsLst>
                <a:lin scaled="0"/>
              </a:gradFill>
            </a:endParaRPr>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
        <p:nvSpPr>
          <p:cNvPr id="7" name="Text Box 6"/>
          <p:cNvSpPr txBox="1"/>
          <p:nvPr/>
        </p:nvSpPr>
        <p:spPr>
          <a:xfrm>
            <a:off x="4214495" y="1121410"/>
            <a:ext cx="4350385" cy="2567940"/>
          </a:xfrm>
          <a:prstGeom prst="rect">
            <a:avLst/>
          </a:prstGeom>
          <a:noFill/>
        </p:spPr>
        <p:txBody>
          <a:bodyPr wrap="square" rtlCol="0">
            <a:noAutofit/>
          </a:bodyPr>
          <a:p>
            <a:endParaRPr lang="en-US"/>
          </a:p>
        </p:txBody>
      </p:sp>
      <p:sp>
        <p:nvSpPr>
          <p:cNvPr id="8" name="Text Box 7"/>
          <p:cNvSpPr txBox="1"/>
          <p:nvPr/>
        </p:nvSpPr>
        <p:spPr>
          <a:xfrm>
            <a:off x="4341495" y="1248410"/>
            <a:ext cx="4350385" cy="2567940"/>
          </a:xfrm>
          <a:prstGeom prst="rect">
            <a:avLst/>
          </a:prstGeom>
          <a:noFill/>
        </p:spPr>
        <p:txBody>
          <a:bodyPr wrap="square" rtlCol="0">
            <a:noAutofit/>
          </a:bodyPr>
          <a:p>
            <a:endParaRPr lang="en-US"/>
          </a:p>
        </p:txBody>
      </p:sp>
      <p:pic>
        <p:nvPicPr>
          <p:cNvPr id="100" name="Picture 99"/>
          <p:cNvPicPr/>
          <p:nvPr/>
        </p:nvPicPr>
        <p:blipFill>
          <a:blip r:embed="rId1"/>
          <a:stretch>
            <a:fillRect/>
          </a:stretch>
        </p:blipFill>
        <p:spPr>
          <a:xfrm>
            <a:off x="5814695" y="1206500"/>
            <a:ext cx="2809240" cy="1376680"/>
          </a:xfrm>
          <a:prstGeom prst="rect">
            <a:avLst/>
          </a:prstGeom>
          <a:noFill/>
          <a:ln w="9525">
            <a:noFill/>
          </a:ln>
        </p:spPr>
      </p:pic>
      <p:pic>
        <p:nvPicPr>
          <p:cNvPr id="9" name="Picture 8"/>
          <p:cNvPicPr/>
          <p:nvPr/>
        </p:nvPicPr>
        <p:blipFill>
          <a:blip r:embed="rId2"/>
          <a:stretch>
            <a:fillRect/>
          </a:stretch>
        </p:blipFill>
        <p:spPr>
          <a:xfrm>
            <a:off x="3505200" y="1121410"/>
            <a:ext cx="1634490" cy="1391920"/>
          </a:xfrm>
          <a:prstGeom prst="rect">
            <a:avLst/>
          </a:prstGeom>
          <a:noFill/>
          <a:ln w="9525">
            <a:noFill/>
          </a:ln>
        </p:spPr>
      </p:pic>
      <p:pic>
        <p:nvPicPr>
          <p:cNvPr id="101" name="Picture 100"/>
          <p:cNvPicPr/>
          <p:nvPr/>
        </p:nvPicPr>
        <p:blipFill>
          <a:blip r:embed="rId3"/>
          <a:stretch>
            <a:fillRect/>
          </a:stretch>
        </p:blipFill>
        <p:spPr>
          <a:xfrm>
            <a:off x="3505200" y="3205480"/>
            <a:ext cx="4636135" cy="2364105"/>
          </a:xfrm>
          <a:prstGeom prst="rect">
            <a:avLst/>
          </a:prstGeom>
          <a:noFill/>
          <a:ln w="9525">
            <a:noFill/>
          </a:ln>
        </p:spPr>
      </p:pic>
      <p:sp>
        <p:nvSpPr>
          <p:cNvPr id="10" name="Text Box 9"/>
          <p:cNvSpPr txBox="1"/>
          <p:nvPr/>
        </p:nvSpPr>
        <p:spPr>
          <a:xfrm>
            <a:off x="3568700" y="2548890"/>
            <a:ext cx="1464945" cy="368300"/>
          </a:xfrm>
          <a:prstGeom prst="rect">
            <a:avLst/>
          </a:prstGeom>
          <a:noFill/>
        </p:spPr>
        <p:txBody>
          <a:bodyPr wrap="square" rtlCol="0">
            <a:spAutoFit/>
          </a:bodyPr>
          <a:p>
            <a:pPr algn="ctr"/>
            <a:r>
              <a:rPr lang="en-IN" altLang="en-US"/>
              <a:t>Buzzer</a:t>
            </a:r>
            <a:endParaRPr lang="en-IN" altLang="en-US"/>
          </a:p>
        </p:txBody>
      </p:sp>
      <p:sp>
        <p:nvSpPr>
          <p:cNvPr id="11" name="Text Box 10"/>
          <p:cNvSpPr txBox="1"/>
          <p:nvPr/>
        </p:nvSpPr>
        <p:spPr>
          <a:xfrm>
            <a:off x="5461000" y="2655570"/>
            <a:ext cx="3230880" cy="368300"/>
          </a:xfrm>
          <a:prstGeom prst="rect">
            <a:avLst/>
          </a:prstGeom>
          <a:noFill/>
        </p:spPr>
        <p:txBody>
          <a:bodyPr wrap="square" rtlCol="0">
            <a:spAutoFit/>
          </a:bodyPr>
          <a:p>
            <a:pPr algn="ctr"/>
            <a:r>
              <a:rPr lang="en-IN" altLang="en-US"/>
              <a:t>Raspberry pi 02w with Camera</a:t>
            </a:r>
            <a:endParaRPr lang="en-IN" altLang="en-US"/>
          </a:p>
        </p:txBody>
      </p:sp>
      <p:sp>
        <p:nvSpPr>
          <p:cNvPr id="12" name="Text Box 11"/>
          <p:cNvSpPr txBox="1"/>
          <p:nvPr/>
        </p:nvSpPr>
        <p:spPr>
          <a:xfrm>
            <a:off x="4050665" y="5751195"/>
            <a:ext cx="3048000" cy="368300"/>
          </a:xfrm>
          <a:prstGeom prst="rect">
            <a:avLst/>
          </a:prstGeom>
          <a:noFill/>
        </p:spPr>
        <p:txBody>
          <a:bodyPr wrap="square" rtlCol="0">
            <a:spAutoFit/>
          </a:bodyPr>
          <a:p>
            <a:pPr algn="ctr"/>
            <a:r>
              <a:rPr lang="en-IN" altLang="en-US"/>
              <a:t>Breadboard with LCD</a:t>
            </a:r>
            <a:endParaRPr lang="en-I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Hardware </a:t>
            </a:r>
            <a:endParaRPr lang="en-IN" altLang="en-US"/>
          </a:p>
        </p:txBody>
      </p:sp>
      <p:sp>
        <p:nvSpPr>
          <p:cNvPr id="3" name="Content Placeholder 2"/>
          <p:cNvSpPr>
            <a:spLocks noGrp="1"/>
          </p:cNvSpPr>
          <p:nvPr>
            <p:ph idx="1"/>
          </p:nvPr>
        </p:nvSpPr>
        <p:spPr>
          <a:xfrm>
            <a:off x="187960" y="1008380"/>
            <a:ext cx="4384040" cy="4134485"/>
          </a:xfrm>
        </p:spPr>
        <p:txBody>
          <a:bodyPr/>
          <a:p>
            <a:r>
              <a:rPr lang="en-IN" dirty="0">
                <a:solidFill>
                  <a:srgbClr val="FF0000"/>
                </a:solidFill>
                <a:sym typeface="+mn-ea"/>
              </a:rPr>
              <a:t>Hardware Components:</a:t>
            </a:r>
            <a:endParaRPr lang="en-IN" dirty="0">
              <a:solidFill>
                <a:srgbClr val="FF0000"/>
              </a:solidFill>
            </a:endParaRPr>
          </a:p>
          <a:p>
            <a:pPr marL="0" indent="0" algn="just">
              <a:buNone/>
            </a:pPr>
            <a:r>
              <a:rPr lang="en-IN" dirty="0">
                <a:sym typeface="+mn-ea"/>
              </a:rPr>
              <a:t> </a:t>
            </a:r>
            <a:r>
              <a:rPr lang="en-IN" sz="2400" b="1" i="1" dirty="0">
                <a:sym typeface="+mn-ea"/>
              </a:rPr>
              <a:t>Raspberry Pi 02W</a:t>
            </a:r>
            <a:r>
              <a:rPr lang="en-IN" sz="2400" dirty="0">
                <a:sym typeface="+mn-ea"/>
              </a:rPr>
              <a:t>: The main computing platform responsible for running      the detection algorithms and processing video input.</a:t>
            </a:r>
            <a:endParaRPr lang="en-IN" sz="2400" dirty="0"/>
          </a:p>
          <a:p>
            <a:pPr marL="0" indent="0" algn="just">
              <a:buNone/>
            </a:pPr>
            <a:r>
              <a:rPr lang="en-IN" sz="2400" b="1" i="1" dirty="0">
                <a:sym typeface="+mn-ea"/>
              </a:rPr>
              <a:t>Camera Module</a:t>
            </a:r>
            <a:r>
              <a:rPr lang="en-IN" sz="2400" dirty="0">
                <a:sym typeface="+mn-ea"/>
              </a:rPr>
              <a:t>: A compatible camera module (e.g., Raspberry Pi Camera Module) for capturing real-time video footage of the user's face.</a:t>
            </a:r>
            <a:endParaRPr lang="en-IN" sz="2400" dirty="0"/>
          </a:p>
          <a:p>
            <a:pPr algn="just"/>
            <a:endParaRPr lang="en-US" sz="2400"/>
          </a:p>
        </p:txBody>
      </p:sp>
      <p:sp>
        <p:nvSpPr>
          <p:cNvPr id="4" name="Date Placeholder 3"/>
          <p:cNvSpPr>
            <a:spLocks noGrp="1"/>
          </p:cNvSpPr>
          <p:nvPr>
            <p:ph type="dt" sz="half" idx="10"/>
          </p:nvPr>
        </p:nvSpPr>
        <p:spPr/>
        <p:txBody>
          <a:bodyPr/>
          <a:p>
            <a:fld id="{7EA8749E-3FF3-41B2-B4DE-BB379C572509}"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ADFB7573-0EEC-4F18-B4D8-B9624EC7F9C7}" type="slidenum">
              <a:rPr lang="en-IN" smtClean="0"/>
            </a:fld>
            <a:endParaRPr lang="en-IN"/>
          </a:p>
        </p:txBody>
      </p:sp>
      <p:sp>
        <p:nvSpPr>
          <p:cNvPr id="7" name="Text Box 6"/>
          <p:cNvSpPr txBox="1"/>
          <p:nvPr/>
        </p:nvSpPr>
        <p:spPr>
          <a:xfrm>
            <a:off x="5113020" y="1292225"/>
            <a:ext cx="3394710" cy="3310255"/>
          </a:xfrm>
          <a:prstGeom prst="rect">
            <a:avLst/>
          </a:prstGeom>
          <a:noFill/>
        </p:spPr>
        <p:txBody>
          <a:bodyPr wrap="square" rtlCol="0">
            <a:noAutofit/>
          </a:bodyPr>
          <a:p>
            <a:endParaRPr lang="en-US"/>
          </a:p>
        </p:txBody>
      </p:sp>
      <p:sp>
        <p:nvSpPr>
          <p:cNvPr id="8" name="Text Box 7"/>
          <p:cNvSpPr txBox="1"/>
          <p:nvPr/>
        </p:nvSpPr>
        <p:spPr>
          <a:xfrm>
            <a:off x="4803140" y="4697730"/>
            <a:ext cx="3703955" cy="1330960"/>
          </a:xfrm>
          <a:prstGeom prst="rect">
            <a:avLst/>
          </a:prstGeom>
          <a:noFill/>
        </p:spPr>
        <p:txBody>
          <a:bodyPr wrap="square" rtlCol="0">
            <a:noAutofit/>
          </a:bodyPr>
          <a:p>
            <a:endParaRPr lang="en-US"/>
          </a:p>
        </p:txBody>
      </p:sp>
      <p:pic>
        <p:nvPicPr>
          <p:cNvPr id="9" name="Picture 8"/>
          <p:cNvPicPr>
            <a:picLocks noChangeAspect="1"/>
          </p:cNvPicPr>
          <p:nvPr/>
        </p:nvPicPr>
        <p:blipFill>
          <a:blip r:embed="rId1"/>
          <a:stretch>
            <a:fillRect/>
          </a:stretch>
        </p:blipFill>
        <p:spPr>
          <a:xfrm>
            <a:off x="4959985" y="1466215"/>
            <a:ext cx="3701415" cy="3503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Connection</a:t>
            </a:r>
            <a:endParaRPr lang="en-IN" altLang="en-US"/>
          </a:p>
        </p:txBody>
      </p:sp>
      <p:pic>
        <p:nvPicPr>
          <p:cNvPr id="7" name="Content Placeholder 6"/>
          <p:cNvPicPr>
            <a:picLocks noChangeAspect="1"/>
          </p:cNvPicPr>
          <p:nvPr>
            <p:ph idx="1"/>
          </p:nvPr>
        </p:nvPicPr>
        <p:blipFill>
          <a:blip r:embed="rId1"/>
          <a:stretch>
            <a:fillRect/>
          </a:stretch>
        </p:blipFill>
        <p:spPr>
          <a:xfrm>
            <a:off x="187960" y="1080770"/>
            <a:ext cx="4326255" cy="4232275"/>
          </a:xfrm>
          <a:prstGeom prst="rect">
            <a:avLst/>
          </a:prstGeom>
        </p:spPr>
      </p:pic>
      <p:sp>
        <p:nvSpPr>
          <p:cNvPr id="4" name="Date Placeholder 3"/>
          <p:cNvSpPr>
            <a:spLocks noGrp="1"/>
          </p:cNvSpPr>
          <p:nvPr>
            <p:ph type="dt" sz="half" idx="10"/>
          </p:nvPr>
        </p:nvSpPr>
        <p:spPr/>
        <p:txBody>
          <a:bodyPr/>
          <a:p>
            <a:fld id="{7EA8749E-3FF3-41B2-B4DE-BB379C572509}"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ADFB7573-0EEC-4F18-B4D8-B9624EC7F9C7}" type="slidenum">
              <a:rPr lang="en-IN" smtClean="0"/>
            </a:fld>
            <a:endParaRPr lang="en-IN"/>
          </a:p>
        </p:txBody>
      </p:sp>
      <p:pic>
        <p:nvPicPr>
          <p:cNvPr id="8" name="Picture 7"/>
          <p:cNvPicPr>
            <a:picLocks noChangeAspect="1"/>
          </p:cNvPicPr>
          <p:nvPr/>
        </p:nvPicPr>
        <p:blipFill>
          <a:blip r:embed="rId2"/>
          <a:stretch>
            <a:fillRect/>
          </a:stretch>
        </p:blipFill>
        <p:spPr>
          <a:xfrm>
            <a:off x="4819015" y="1174750"/>
            <a:ext cx="3962400" cy="4044315"/>
          </a:xfrm>
          <a:prstGeom prst="rect">
            <a:avLst/>
          </a:prstGeom>
        </p:spPr>
      </p:pic>
      <p:sp>
        <p:nvSpPr>
          <p:cNvPr id="3" name="Text Box 2"/>
          <p:cNvSpPr txBox="1"/>
          <p:nvPr/>
        </p:nvSpPr>
        <p:spPr>
          <a:xfrm>
            <a:off x="826770" y="5539105"/>
            <a:ext cx="3048000" cy="460375"/>
          </a:xfrm>
          <a:prstGeom prst="rect">
            <a:avLst/>
          </a:prstGeom>
          <a:noFill/>
        </p:spPr>
        <p:txBody>
          <a:bodyPr wrap="square" rtlCol="0">
            <a:spAutoFit/>
          </a:bodyPr>
          <a:p>
            <a:pPr algn="just"/>
            <a:r>
              <a:rPr lang="en-IN" altLang="en-US" sz="2400" b="1"/>
              <a:t>fig.1-Circuit Diagram</a:t>
            </a:r>
            <a:endParaRPr lang="en-IN" altLang="en-US" sz="2400" b="1"/>
          </a:p>
        </p:txBody>
      </p:sp>
      <p:sp>
        <p:nvSpPr>
          <p:cNvPr id="9" name="Text Box 8"/>
          <p:cNvSpPr txBox="1"/>
          <p:nvPr/>
        </p:nvSpPr>
        <p:spPr>
          <a:xfrm>
            <a:off x="5208270" y="5449570"/>
            <a:ext cx="3048000" cy="709295"/>
          </a:xfrm>
          <a:prstGeom prst="rect">
            <a:avLst/>
          </a:prstGeom>
          <a:noFill/>
        </p:spPr>
        <p:txBody>
          <a:bodyPr wrap="square" rtlCol="0">
            <a:noAutofit/>
          </a:bodyPr>
          <a:p>
            <a:pPr algn="just"/>
            <a:r>
              <a:rPr lang="en-IN" altLang="en-US" sz="2400" b="1"/>
              <a:t>fig.2-Connection for LCD</a:t>
            </a:r>
            <a:r>
              <a:rPr lang="en-IN" altLang="en-US"/>
              <a:t> </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dirty="0"/>
              <a:t>Software</a:t>
            </a:r>
            <a:r>
              <a:rPr lang="en-US" dirty="0"/>
              <a:t>	</a:t>
            </a:r>
            <a:endParaRPr lang="en-IN" dirty="0"/>
          </a:p>
        </p:txBody>
      </p:sp>
      <p:sp>
        <p:nvSpPr>
          <p:cNvPr id="3" name="Content Placeholder 2"/>
          <p:cNvSpPr>
            <a:spLocks noGrp="1"/>
          </p:cNvSpPr>
          <p:nvPr>
            <p:ph idx="1"/>
          </p:nvPr>
        </p:nvSpPr>
        <p:spPr>
          <a:xfrm>
            <a:off x="187960" y="941070"/>
            <a:ext cx="5043170" cy="4772660"/>
          </a:xfrm>
        </p:spPr>
        <p:txBody>
          <a:bodyPr>
            <a:normAutofit fontScale="80000"/>
          </a:bodyPr>
          <a:lstStyle/>
          <a:p>
            <a:r>
              <a:rPr lang="en-IN" sz="2665" dirty="0">
                <a:solidFill>
                  <a:srgbClr val="FF0000"/>
                </a:solidFill>
              </a:rPr>
              <a:t>Software Components</a:t>
            </a:r>
            <a:r>
              <a:rPr lang="en-IN" sz="2665" dirty="0"/>
              <a:t>:</a:t>
            </a:r>
            <a:endParaRPr lang="en-IN" sz="2000" dirty="0"/>
          </a:p>
          <a:p>
            <a:pPr marL="0" indent="0" algn="just">
              <a:buNone/>
            </a:pPr>
            <a:r>
              <a:rPr lang="en-IN" sz="2000" dirty="0"/>
              <a:t>Operating System: Install Raspbian or any other compatible operating system on the Raspberry Pi.</a:t>
            </a:r>
            <a:endParaRPr lang="en-IN" sz="2000" dirty="0"/>
          </a:p>
          <a:p>
            <a:pPr marL="0" indent="0" algn="just">
              <a:buNone/>
            </a:pPr>
            <a:r>
              <a:rPr lang="en-IN" sz="2000" dirty="0"/>
              <a:t>Python Programming: Utilize Python as the primary programming language for implementing the detection algorithms and controlling the system.</a:t>
            </a:r>
            <a:endParaRPr lang="en-IN" sz="2000" dirty="0"/>
          </a:p>
          <a:p>
            <a:pPr marL="0" indent="0" algn="just">
              <a:buNone/>
            </a:pPr>
            <a:r>
              <a:rPr lang="en-IN" sz="2000" dirty="0"/>
              <a:t>Dlib Package: Install the Dlib package, which provides </a:t>
            </a:r>
            <a:r>
              <a:rPr lang="en-IN" sz="2000" b="1" i="1" dirty="0"/>
              <a:t>robust facial detection</a:t>
            </a:r>
            <a:r>
              <a:rPr lang="en-IN" sz="2000" dirty="0"/>
              <a:t> and landmarking capabilities.</a:t>
            </a:r>
            <a:endParaRPr lang="en-IN" sz="2000" dirty="0"/>
          </a:p>
          <a:p>
            <a:pPr marL="0" indent="0" algn="just">
              <a:buNone/>
            </a:pPr>
            <a:r>
              <a:rPr lang="en-IN" sz="2000" dirty="0"/>
              <a:t>OpenCV: Use OpenCV for </a:t>
            </a:r>
            <a:r>
              <a:rPr lang="en-IN" sz="2000" b="1" i="1" dirty="0"/>
              <a:t>image processing</a:t>
            </a:r>
            <a:r>
              <a:rPr lang="en-IN" sz="2000" dirty="0"/>
              <a:t> tasks, such as capturing video frames and displaying output.</a:t>
            </a:r>
            <a:endParaRPr lang="en-IN" sz="2000" dirty="0"/>
          </a:p>
          <a:p>
            <a:pPr marL="0" indent="0" algn="just">
              <a:buNone/>
            </a:pPr>
            <a:r>
              <a:rPr lang="en-IN" sz="2000" dirty="0"/>
              <a:t>Other Python Libraries: Depending on specific requirements, you may need additional Python libraries for tasks such as machine learning (e.g., scikit-learn), numerical computations (e.g., NumPy), or data visualization (e.g., Matplotlib).</a:t>
            </a:r>
            <a:endParaRPr lang="en-IN" sz="2000" dirty="0"/>
          </a:p>
        </p:txBody>
      </p:sp>
      <p:sp>
        <p:nvSpPr>
          <p:cNvPr id="4" name="Date Placeholder 3"/>
          <p:cNvSpPr>
            <a:spLocks noGrp="1"/>
          </p:cNvSpPr>
          <p:nvPr>
            <p:ph type="dt" sz="half" idx="10"/>
          </p:nvPr>
        </p:nvSpPr>
        <p:spPr/>
        <p:txBody>
          <a:bodyPr/>
          <a:lstStyle/>
          <a:p>
            <a:r>
              <a:rPr lang="en-IN">
                <a:sym typeface="+mn-ea"/>
              </a:rPr>
              <a:t>13/4/24</a:t>
            </a:r>
            <a:endParaRPr lang="en-IN"/>
          </a:p>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FB7573-0EEC-4F18-B4D8-B9624EC7F9C7}" type="slidenum">
              <a:rPr lang="en-IN" smtClean="0"/>
            </a:fld>
            <a:endParaRPr lang="en-IN"/>
          </a:p>
        </p:txBody>
      </p:sp>
      <p:sp>
        <p:nvSpPr>
          <p:cNvPr id="7" name="Text Box 6"/>
          <p:cNvSpPr txBox="1"/>
          <p:nvPr/>
        </p:nvSpPr>
        <p:spPr>
          <a:xfrm>
            <a:off x="5606415" y="1370330"/>
            <a:ext cx="2898140" cy="4490085"/>
          </a:xfrm>
          <a:prstGeom prst="rect">
            <a:avLst/>
          </a:prstGeom>
          <a:noFill/>
        </p:spPr>
        <p:txBody>
          <a:bodyPr wrap="square" rtlCol="0">
            <a:noAutofit/>
          </a:bodyPr>
          <a:p>
            <a:endParaRPr lang="en-US" sz="2800" b="1">
              <a:gradFill>
                <a:gsLst>
                  <a:gs pos="0">
                    <a:srgbClr val="E30000"/>
                  </a:gs>
                  <a:gs pos="100000">
                    <a:srgbClr val="760303"/>
                  </a:gs>
                </a:gsLst>
                <a:lin scaled="0"/>
              </a:gradFill>
            </a:endParaRPr>
          </a:p>
        </p:txBody>
      </p:sp>
      <p:pic>
        <p:nvPicPr>
          <p:cNvPr id="9" name="Picture 8" descr="Screenshot 2024-05-12 083629"/>
          <p:cNvPicPr>
            <a:picLocks noChangeAspect="1"/>
          </p:cNvPicPr>
          <p:nvPr/>
        </p:nvPicPr>
        <p:blipFill>
          <a:blip r:embed="rId1"/>
          <a:stretch>
            <a:fillRect/>
          </a:stretch>
        </p:blipFill>
        <p:spPr>
          <a:xfrm>
            <a:off x="5397500" y="1533525"/>
            <a:ext cx="3575685" cy="283527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altLang="en-US"/>
              <a:t>Code For Eye and yawn Detection</a:t>
            </a:r>
            <a:endParaRPr lang="en-IN" altLang="en-US"/>
          </a:p>
        </p:txBody>
      </p:sp>
      <p:sp>
        <p:nvSpPr>
          <p:cNvPr id="3" name="Content Placeholder 2"/>
          <p:cNvSpPr>
            <a:spLocks noGrp="1"/>
          </p:cNvSpPr>
          <p:nvPr>
            <p:ph idx="1"/>
          </p:nvPr>
        </p:nvSpPr>
        <p:spPr/>
        <p:txBody>
          <a:bodyPr>
            <a:normAutofit/>
          </a:bodyPr>
          <a:p>
            <a:pPr marL="0" indent="0">
              <a:buNone/>
            </a:pPr>
            <a:endParaRPr lang="en-US"/>
          </a:p>
        </p:txBody>
      </p:sp>
      <p:sp>
        <p:nvSpPr>
          <p:cNvPr id="4" name="Date Placeholder 3"/>
          <p:cNvSpPr>
            <a:spLocks noGrp="1"/>
          </p:cNvSpPr>
          <p:nvPr>
            <p:ph type="dt" sz="half" idx="10"/>
          </p:nvPr>
        </p:nvSpPr>
        <p:spPr/>
        <p:txBody>
          <a:bodyPr/>
          <a:p>
            <a:fld id="{7EA8749E-3FF3-41B2-B4DE-BB379C572509}"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ADFB7573-0EEC-4F18-B4D8-B9624EC7F9C7}" type="slidenum">
              <a:rPr lang="en-IN" smtClean="0"/>
            </a:fld>
            <a:endParaRPr lang="en-IN"/>
          </a:p>
        </p:txBody>
      </p:sp>
      <p:pic>
        <p:nvPicPr>
          <p:cNvPr id="7" name="Picture 6" descr="Screenshot 2024-05-12 084251"/>
          <p:cNvPicPr>
            <a:picLocks noChangeAspect="1"/>
          </p:cNvPicPr>
          <p:nvPr/>
        </p:nvPicPr>
        <p:blipFill>
          <a:blip r:embed="rId1"/>
          <a:stretch>
            <a:fillRect/>
          </a:stretch>
        </p:blipFill>
        <p:spPr>
          <a:xfrm>
            <a:off x="187960" y="1008380"/>
            <a:ext cx="5163820" cy="4678045"/>
          </a:xfrm>
          <a:prstGeom prst="rect">
            <a:avLst/>
          </a:prstGeom>
        </p:spPr>
      </p:pic>
      <p:pic>
        <p:nvPicPr>
          <p:cNvPr id="8" name="Picture 7" descr="Screenshot 2024-05-12 084355"/>
          <p:cNvPicPr>
            <a:picLocks noChangeAspect="1"/>
          </p:cNvPicPr>
          <p:nvPr/>
        </p:nvPicPr>
        <p:blipFill>
          <a:blip r:embed="rId2"/>
          <a:stretch>
            <a:fillRect/>
          </a:stretch>
        </p:blipFill>
        <p:spPr>
          <a:xfrm>
            <a:off x="4328795" y="1008380"/>
            <a:ext cx="4747260" cy="4592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5010</Words>
  <Application>WPS Presentation</Application>
  <PresentationFormat>On-screen Show (4:3)</PresentationFormat>
  <Paragraphs>199</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Leelawadee</vt:lpstr>
      <vt:lpstr>Leelawadee UI</vt:lpstr>
      <vt:lpstr>Book Antiqua</vt:lpstr>
      <vt:lpstr>Leelawadee</vt:lpstr>
      <vt:lpstr>Wingdings</vt:lpstr>
      <vt:lpstr>Calibri</vt:lpstr>
      <vt:lpstr>Microsoft YaHei</vt:lpstr>
      <vt:lpstr>Arial Unicode MS</vt:lpstr>
      <vt:lpstr>Office Theme</vt:lpstr>
      <vt:lpstr>Applied Internet of Things(CSE 2198) Project Presentation on Real-Time Drowsiness and Yawn Detection with Buzzer Alerts Enabled by  Dlib on Raspberry Pi.</vt:lpstr>
      <vt:lpstr>Contents</vt:lpstr>
      <vt:lpstr>Introduction	</vt:lpstr>
      <vt:lpstr>Literature Survey</vt:lpstr>
      <vt:lpstr>Design Scheme:</vt:lpstr>
      <vt:lpstr>Hardware </vt:lpstr>
      <vt:lpstr>Connection</vt:lpstr>
      <vt:lpstr>Software	</vt:lpstr>
      <vt:lpstr>Code For Eye and yawn Detection</vt:lpstr>
      <vt:lpstr>Results, Analysis and Evaluation</vt:lpstr>
      <vt:lpstr>Socio-economic Issues Associated With The Project</vt:lpstr>
      <vt:lpstr>Conclusion</vt:lpstr>
      <vt:lpstr>References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P</dc:creator>
  <cp:lastModifiedBy>vedan</cp:lastModifiedBy>
  <cp:revision>52</cp:revision>
  <dcterms:created xsi:type="dcterms:W3CDTF">2019-03-27T16:45:00Z</dcterms:created>
  <dcterms:modified xsi:type="dcterms:W3CDTF">2024-05-17T01:47:03Z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561F141316E143DBA3900776751D1FAD_12</vt:lpwstr>
  </property>
  <property fmtid="{D5CDD505-2E9C-101B-9397-08002B2CF9AE}" pid="3" name="KSOProductBuildVer">
    <vt:lpwstr>1033-12.2.0.16909</vt:lpwstr>
  </property>
</Properties>
</file>